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"/>
  </p:notesMasterIdLst>
  <p:handoutMasterIdLst>
    <p:handoutMasterId r:id="rId49"/>
  </p:handoutMasterIdLst>
  <p:sldIdLst>
    <p:sldId id="256" r:id="rId3"/>
    <p:sldId id="315" r:id="rId4"/>
    <p:sldId id="374" r:id="rId5"/>
    <p:sldId id="307" r:id="rId6"/>
    <p:sldId id="329" r:id="rId7"/>
    <p:sldId id="350" r:id="rId8"/>
    <p:sldId id="349" r:id="rId9"/>
    <p:sldId id="352" r:id="rId10"/>
    <p:sldId id="351" r:id="rId11"/>
    <p:sldId id="332" r:id="rId12"/>
    <p:sldId id="331" r:id="rId13"/>
    <p:sldId id="333" r:id="rId14"/>
    <p:sldId id="353" r:id="rId15"/>
    <p:sldId id="354" r:id="rId16"/>
    <p:sldId id="355" r:id="rId17"/>
    <p:sldId id="335" r:id="rId18"/>
    <p:sldId id="344" r:id="rId19"/>
    <p:sldId id="334" r:id="rId20"/>
    <p:sldId id="357" r:id="rId21"/>
    <p:sldId id="336" r:id="rId22"/>
    <p:sldId id="368" r:id="rId23"/>
    <p:sldId id="356" r:id="rId24"/>
    <p:sldId id="358" r:id="rId25"/>
    <p:sldId id="360" r:id="rId26"/>
    <p:sldId id="369" r:id="rId27"/>
    <p:sldId id="361" r:id="rId28"/>
    <p:sldId id="362" r:id="rId29"/>
    <p:sldId id="363" r:id="rId30"/>
    <p:sldId id="328" r:id="rId31"/>
    <p:sldId id="364" r:id="rId32"/>
    <p:sldId id="366" r:id="rId33"/>
    <p:sldId id="260" r:id="rId34"/>
    <p:sldId id="365" r:id="rId35"/>
    <p:sldId id="367" r:id="rId36"/>
    <p:sldId id="342" r:id="rId37"/>
    <p:sldId id="343" r:id="rId38"/>
    <p:sldId id="311" r:id="rId39"/>
    <p:sldId id="370" r:id="rId40"/>
    <p:sldId id="312" r:id="rId41"/>
    <p:sldId id="313" r:id="rId42"/>
    <p:sldId id="340" r:id="rId43"/>
    <p:sldId id="293" r:id="rId44"/>
    <p:sldId id="314" r:id="rId45"/>
    <p:sldId id="373" r:id="rId46"/>
    <p:sldId id="306" r:id="rId47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78" autoAdjust="0"/>
    <p:restoredTop sz="79540" autoAdjust="0"/>
  </p:normalViewPr>
  <p:slideViewPr>
    <p:cSldViewPr snapToGrid="0">
      <p:cViewPr>
        <p:scale>
          <a:sx n="55" d="100"/>
          <a:sy n="55" d="100"/>
        </p:scale>
        <p:origin x="1248" y="220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034B73-0759-4696-B1AA-56C22CAB8E2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AE0C86C-11A4-4CF2-BC44-B4CE88564178}">
      <dgm:prSet/>
      <dgm:spPr/>
      <dgm:t>
        <a:bodyPr/>
        <a:lstStyle/>
        <a:p>
          <a:r>
            <a:rPr lang="pt-BR"/>
            <a:t>Pior que o Resnet quando treinado apenas no ImageNet</a:t>
          </a:r>
          <a:endParaRPr lang="en-US"/>
        </a:p>
      </dgm:t>
    </dgm:pt>
    <dgm:pt modelId="{D492ACAB-BFCD-4E9E-9644-88F82FFEB978}" type="parTrans" cxnId="{3CF5E32C-9F3C-4B92-AA94-93CAA9C45C6C}">
      <dgm:prSet/>
      <dgm:spPr/>
      <dgm:t>
        <a:bodyPr/>
        <a:lstStyle/>
        <a:p>
          <a:endParaRPr lang="en-US"/>
        </a:p>
      </dgm:t>
    </dgm:pt>
    <dgm:pt modelId="{F9DE4D08-9A40-4CEA-89F7-97D599E611BB}" type="sibTrans" cxnId="{3CF5E32C-9F3C-4B92-AA94-93CAA9C45C6C}">
      <dgm:prSet/>
      <dgm:spPr/>
      <dgm:t>
        <a:bodyPr/>
        <a:lstStyle/>
        <a:p>
          <a:endParaRPr lang="en-US"/>
        </a:p>
      </dgm:t>
    </dgm:pt>
    <dgm:pt modelId="{967E6DBB-B920-4B6C-A6EA-EC68F7DC0AAE}">
      <dgm:prSet/>
      <dgm:spPr/>
      <dgm:t>
        <a:bodyPr/>
        <a:lstStyle/>
        <a:p>
          <a:r>
            <a:rPr lang="pt-BR" dirty="0"/>
            <a:t>Desempenho melhorado quando </a:t>
          </a:r>
          <a:r>
            <a:rPr lang="pt-BR" dirty="0" err="1"/>
            <a:t>pré</a:t>
          </a:r>
          <a:r>
            <a:rPr lang="pt-BR" dirty="0"/>
            <a:t>-treinado em um grande conjunto de dados</a:t>
          </a:r>
          <a:endParaRPr lang="en-US" dirty="0"/>
        </a:p>
      </dgm:t>
    </dgm:pt>
    <dgm:pt modelId="{9E2FF85C-B949-41B2-814F-C310B9F6D482}" type="parTrans" cxnId="{43D34073-D12C-4D92-93A5-952B58D17B70}">
      <dgm:prSet/>
      <dgm:spPr/>
      <dgm:t>
        <a:bodyPr/>
        <a:lstStyle/>
        <a:p>
          <a:endParaRPr lang="en-US"/>
        </a:p>
      </dgm:t>
    </dgm:pt>
    <dgm:pt modelId="{48CA1C54-9F49-46D8-B192-BB64F9BE14CA}" type="sibTrans" cxnId="{43D34073-D12C-4D92-93A5-952B58D17B70}">
      <dgm:prSet/>
      <dgm:spPr/>
      <dgm:t>
        <a:bodyPr/>
        <a:lstStyle/>
        <a:p>
          <a:endParaRPr lang="en-US"/>
        </a:p>
      </dgm:t>
    </dgm:pt>
    <dgm:pt modelId="{F3711C48-B045-4B93-B6B7-89BBE33BCB25}">
      <dgm:prSet/>
      <dgm:spPr/>
      <dgm:t>
        <a:bodyPr/>
        <a:lstStyle/>
        <a:p>
          <a:r>
            <a:rPr lang="pt-BR"/>
            <a:t>O pré-treinamento supera o desempenho do CNNS, que é muito maior</a:t>
          </a:r>
          <a:endParaRPr lang="en-US"/>
        </a:p>
      </dgm:t>
    </dgm:pt>
    <dgm:pt modelId="{A26A9849-6D01-494A-961A-5E00ADA25838}" type="parTrans" cxnId="{F45CC6AC-D049-4CF9-BCA5-C896AB9B6A75}">
      <dgm:prSet/>
      <dgm:spPr/>
      <dgm:t>
        <a:bodyPr/>
        <a:lstStyle/>
        <a:p>
          <a:endParaRPr lang="en-US"/>
        </a:p>
      </dgm:t>
    </dgm:pt>
    <dgm:pt modelId="{A5FB6085-438D-452C-A27E-7036DFBD1AB4}" type="sibTrans" cxnId="{F45CC6AC-D049-4CF9-BCA5-C896AB9B6A75}">
      <dgm:prSet/>
      <dgm:spPr/>
      <dgm:t>
        <a:bodyPr/>
        <a:lstStyle/>
        <a:p>
          <a:endParaRPr lang="en-US"/>
        </a:p>
      </dgm:t>
    </dgm:pt>
    <dgm:pt modelId="{BD545999-8DF4-4E48-9515-298BD7303BA4}" type="pres">
      <dgm:prSet presAssocID="{7C034B73-0759-4696-B1AA-56C22CAB8E2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99AE209-EA6E-4D1D-B67C-A96C9E900706}" type="pres">
      <dgm:prSet presAssocID="{AAE0C86C-11A4-4CF2-BC44-B4CE88564178}" presName="hierRoot1" presStyleCnt="0"/>
      <dgm:spPr/>
    </dgm:pt>
    <dgm:pt modelId="{39EA6910-58CC-4827-B586-BEBF8ADF5D3D}" type="pres">
      <dgm:prSet presAssocID="{AAE0C86C-11A4-4CF2-BC44-B4CE88564178}" presName="composite" presStyleCnt="0"/>
      <dgm:spPr/>
    </dgm:pt>
    <dgm:pt modelId="{8C33A361-CC03-4E29-B91E-C1CDD9613646}" type="pres">
      <dgm:prSet presAssocID="{AAE0C86C-11A4-4CF2-BC44-B4CE88564178}" presName="background" presStyleLbl="node0" presStyleIdx="0" presStyleCnt="3"/>
      <dgm:spPr/>
    </dgm:pt>
    <dgm:pt modelId="{F3E358C7-8064-4F1C-AA0E-D190B678A50C}" type="pres">
      <dgm:prSet presAssocID="{AAE0C86C-11A4-4CF2-BC44-B4CE88564178}" presName="text" presStyleLbl="fgAcc0" presStyleIdx="0" presStyleCnt="3">
        <dgm:presLayoutVars>
          <dgm:chPref val="3"/>
        </dgm:presLayoutVars>
      </dgm:prSet>
      <dgm:spPr/>
    </dgm:pt>
    <dgm:pt modelId="{E20C006E-BB7E-41D6-9A3B-867C1D39EFD6}" type="pres">
      <dgm:prSet presAssocID="{AAE0C86C-11A4-4CF2-BC44-B4CE88564178}" presName="hierChild2" presStyleCnt="0"/>
      <dgm:spPr/>
    </dgm:pt>
    <dgm:pt modelId="{D8664CC5-BF89-40B7-B055-D3469043BF3E}" type="pres">
      <dgm:prSet presAssocID="{967E6DBB-B920-4B6C-A6EA-EC68F7DC0AAE}" presName="hierRoot1" presStyleCnt="0"/>
      <dgm:spPr/>
    </dgm:pt>
    <dgm:pt modelId="{3B919FD5-FE9D-41DD-85C4-266F5F2044E9}" type="pres">
      <dgm:prSet presAssocID="{967E6DBB-B920-4B6C-A6EA-EC68F7DC0AAE}" presName="composite" presStyleCnt="0"/>
      <dgm:spPr/>
    </dgm:pt>
    <dgm:pt modelId="{9C6414FA-8C65-4C6E-B5E8-3A085416887B}" type="pres">
      <dgm:prSet presAssocID="{967E6DBB-B920-4B6C-A6EA-EC68F7DC0AAE}" presName="background" presStyleLbl="node0" presStyleIdx="1" presStyleCnt="3"/>
      <dgm:spPr/>
    </dgm:pt>
    <dgm:pt modelId="{41B0DEC7-8623-4A0A-9656-F9022EF7A019}" type="pres">
      <dgm:prSet presAssocID="{967E6DBB-B920-4B6C-A6EA-EC68F7DC0AAE}" presName="text" presStyleLbl="fgAcc0" presStyleIdx="1" presStyleCnt="3">
        <dgm:presLayoutVars>
          <dgm:chPref val="3"/>
        </dgm:presLayoutVars>
      </dgm:prSet>
      <dgm:spPr/>
    </dgm:pt>
    <dgm:pt modelId="{3CB41435-3A13-4CBC-9A25-32244EB147AC}" type="pres">
      <dgm:prSet presAssocID="{967E6DBB-B920-4B6C-A6EA-EC68F7DC0AAE}" presName="hierChild2" presStyleCnt="0"/>
      <dgm:spPr/>
    </dgm:pt>
    <dgm:pt modelId="{28F08CBF-6F87-44B2-B0DE-412AAE6E56BE}" type="pres">
      <dgm:prSet presAssocID="{F3711C48-B045-4B93-B6B7-89BBE33BCB25}" presName="hierRoot1" presStyleCnt="0"/>
      <dgm:spPr/>
    </dgm:pt>
    <dgm:pt modelId="{918B7A89-0F25-4433-ABDC-2498E2D1152A}" type="pres">
      <dgm:prSet presAssocID="{F3711C48-B045-4B93-B6B7-89BBE33BCB25}" presName="composite" presStyleCnt="0"/>
      <dgm:spPr/>
    </dgm:pt>
    <dgm:pt modelId="{F53C6261-D67F-4190-A05C-A4EB78D049D8}" type="pres">
      <dgm:prSet presAssocID="{F3711C48-B045-4B93-B6B7-89BBE33BCB25}" presName="background" presStyleLbl="node0" presStyleIdx="2" presStyleCnt="3"/>
      <dgm:spPr/>
    </dgm:pt>
    <dgm:pt modelId="{3924F5C2-6445-40D6-8D3C-A404FBAA6FC5}" type="pres">
      <dgm:prSet presAssocID="{F3711C48-B045-4B93-B6B7-89BBE33BCB25}" presName="text" presStyleLbl="fgAcc0" presStyleIdx="2" presStyleCnt="3">
        <dgm:presLayoutVars>
          <dgm:chPref val="3"/>
        </dgm:presLayoutVars>
      </dgm:prSet>
      <dgm:spPr/>
    </dgm:pt>
    <dgm:pt modelId="{8C456280-1A3A-447B-867A-6D19A0863589}" type="pres">
      <dgm:prSet presAssocID="{F3711C48-B045-4B93-B6B7-89BBE33BCB25}" presName="hierChild2" presStyleCnt="0"/>
      <dgm:spPr/>
    </dgm:pt>
  </dgm:ptLst>
  <dgm:cxnLst>
    <dgm:cxn modelId="{E6634211-BFF9-472C-85D1-8683B0DC554B}" type="presOf" srcId="{967E6DBB-B920-4B6C-A6EA-EC68F7DC0AAE}" destId="{41B0DEC7-8623-4A0A-9656-F9022EF7A019}" srcOrd="0" destOrd="0" presId="urn:microsoft.com/office/officeart/2005/8/layout/hierarchy1"/>
    <dgm:cxn modelId="{3CF5E32C-9F3C-4B92-AA94-93CAA9C45C6C}" srcId="{7C034B73-0759-4696-B1AA-56C22CAB8E25}" destId="{AAE0C86C-11A4-4CF2-BC44-B4CE88564178}" srcOrd="0" destOrd="0" parTransId="{D492ACAB-BFCD-4E9E-9644-88F82FFEB978}" sibTransId="{F9DE4D08-9A40-4CEA-89F7-97D599E611BB}"/>
    <dgm:cxn modelId="{43D34073-D12C-4D92-93A5-952B58D17B70}" srcId="{7C034B73-0759-4696-B1AA-56C22CAB8E25}" destId="{967E6DBB-B920-4B6C-A6EA-EC68F7DC0AAE}" srcOrd="1" destOrd="0" parTransId="{9E2FF85C-B949-41B2-814F-C310B9F6D482}" sibTransId="{48CA1C54-9F49-46D8-B192-BB64F9BE14CA}"/>
    <dgm:cxn modelId="{C3838F96-8A07-433E-AF16-AB703EE2D70A}" type="presOf" srcId="{F3711C48-B045-4B93-B6B7-89BBE33BCB25}" destId="{3924F5C2-6445-40D6-8D3C-A404FBAA6FC5}" srcOrd="0" destOrd="0" presId="urn:microsoft.com/office/officeart/2005/8/layout/hierarchy1"/>
    <dgm:cxn modelId="{2EFEAF9E-4DA1-41B1-9953-6FA8A02CCFFA}" type="presOf" srcId="{AAE0C86C-11A4-4CF2-BC44-B4CE88564178}" destId="{F3E358C7-8064-4F1C-AA0E-D190B678A50C}" srcOrd="0" destOrd="0" presId="urn:microsoft.com/office/officeart/2005/8/layout/hierarchy1"/>
    <dgm:cxn modelId="{F9A187A8-A85C-4AB8-8AF4-D5A903633603}" type="presOf" srcId="{7C034B73-0759-4696-B1AA-56C22CAB8E25}" destId="{BD545999-8DF4-4E48-9515-298BD7303BA4}" srcOrd="0" destOrd="0" presId="urn:microsoft.com/office/officeart/2005/8/layout/hierarchy1"/>
    <dgm:cxn modelId="{F45CC6AC-D049-4CF9-BCA5-C896AB9B6A75}" srcId="{7C034B73-0759-4696-B1AA-56C22CAB8E25}" destId="{F3711C48-B045-4B93-B6B7-89BBE33BCB25}" srcOrd="2" destOrd="0" parTransId="{A26A9849-6D01-494A-961A-5E00ADA25838}" sibTransId="{A5FB6085-438D-452C-A27E-7036DFBD1AB4}"/>
    <dgm:cxn modelId="{FE3F93C2-11CE-46A4-962E-DF691EEA8CDC}" type="presParOf" srcId="{BD545999-8DF4-4E48-9515-298BD7303BA4}" destId="{299AE209-EA6E-4D1D-B67C-A96C9E900706}" srcOrd="0" destOrd="0" presId="urn:microsoft.com/office/officeart/2005/8/layout/hierarchy1"/>
    <dgm:cxn modelId="{15432F75-A2D2-403B-86B1-F39F15EF3055}" type="presParOf" srcId="{299AE209-EA6E-4D1D-B67C-A96C9E900706}" destId="{39EA6910-58CC-4827-B586-BEBF8ADF5D3D}" srcOrd="0" destOrd="0" presId="urn:microsoft.com/office/officeart/2005/8/layout/hierarchy1"/>
    <dgm:cxn modelId="{BF14AA22-055E-4577-AC0D-2E1611BC28CC}" type="presParOf" srcId="{39EA6910-58CC-4827-B586-BEBF8ADF5D3D}" destId="{8C33A361-CC03-4E29-B91E-C1CDD9613646}" srcOrd="0" destOrd="0" presId="urn:microsoft.com/office/officeart/2005/8/layout/hierarchy1"/>
    <dgm:cxn modelId="{9AF25526-3782-4ABD-A9F9-8C0A69304B88}" type="presParOf" srcId="{39EA6910-58CC-4827-B586-BEBF8ADF5D3D}" destId="{F3E358C7-8064-4F1C-AA0E-D190B678A50C}" srcOrd="1" destOrd="0" presId="urn:microsoft.com/office/officeart/2005/8/layout/hierarchy1"/>
    <dgm:cxn modelId="{33FA0909-8C50-41AC-ABB5-F6F1A8C2B315}" type="presParOf" srcId="{299AE209-EA6E-4D1D-B67C-A96C9E900706}" destId="{E20C006E-BB7E-41D6-9A3B-867C1D39EFD6}" srcOrd="1" destOrd="0" presId="urn:microsoft.com/office/officeart/2005/8/layout/hierarchy1"/>
    <dgm:cxn modelId="{6B4AC442-8FC2-45EC-BDA4-8AE223E7AE9B}" type="presParOf" srcId="{BD545999-8DF4-4E48-9515-298BD7303BA4}" destId="{D8664CC5-BF89-40B7-B055-D3469043BF3E}" srcOrd="1" destOrd="0" presId="urn:microsoft.com/office/officeart/2005/8/layout/hierarchy1"/>
    <dgm:cxn modelId="{1C9597A6-9909-45F9-BB82-EE6449E50A16}" type="presParOf" srcId="{D8664CC5-BF89-40B7-B055-D3469043BF3E}" destId="{3B919FD5-FE9D-41DD-85C4-266F5F2044E9}" srcOrd="0" destOrd="0" presId="urn:microsoft.com/office/officeart/2005/8/layout/hierarchy1"/>
    <dgm:cxn modelId="{7A30F618-3ED0-43D3-ABC6-E54230F9B5FD}" type="presParOf" srcId="{3B919FD5-FE9D-41DD-85C4-266F5F2044E9}" destId="{9C6414FA-8C65-4C6E-B5E8-3A085416887B}" srcOrd="0" destOrd="0" presId="urn:microsoft.com/office/officeart/2005/8/layout/hierarchy1"/>
    <dgm:cxn modelId="{84FF6061-696A-4842-9D88-5B1CF3BD330B}" type="presParOf" srcId="{3B919FD5-FE9D-41DD-85C4-266F5F2044E9}" destId="{41B0DEC7-8623-4A0A-9656-F9022EF7A019}" srcOrd="1" destOrd="0" presId="urn:microsoft.com/office/officeart/2005/8/layout/hierarchy1"/>
    <dgm:cxn modelId="{0E1850FE-F008-4C54-B580-3DFB3B0E5348}" type="presParOf" srcId="{D8664CC5-BF89-40B7-B055-D3469043BF3E}" destId="{3CB41435-3A13-4CBC-9A25-32244EB147AC}" srcOrd="1" destOrd="0" presId="urn:microsoft.com/office/officeart/2005/8/layout/hierarchy1"/>
    <dgm:cxn modelId="{6614123C-1074-4B9D-A84D-D23BC489A8C4}" type="presParOf" srcId="{BD545999-8DF4-4E48-9515-298BD7303BA4}" destId="{28F08CBF-6F87-44B2-B0DE-412AAE6E56BE}" srcOrd="2" destOrd="0" presId="urn:microsoft.com/office/officeart/2005/8/layout/hierarchy1"/>
    <dgm:cxn modelId="{CE8D0C22-5DBF-4D96-A40A-5692D52B6533}" type="presParOf" srcId="{28F08CBF-6F87-44B2-B0DE-412AAE6E56BE}" destId="{918B7A89-0F25-4433-ABDC-2498E2D1152A}" srcOrd="0" destOrd="0" presId="urn:microsoft.com/office/officeart/2005/8/layout/hierarchy1"/>
    <dgm:cxn modelId="{51392FCD-A7EB-4253-8D01-6B4F5BC2B0C0}" type="presParOf" srcId="{918B7A89-0F25-4433-ABDC-2498E2D1152A}" destId="{F53C6261-D67F-4190-A05C-A4EB78D049D8}" srcOrd="0" destOrd="0" presId="urn:microsoft.com/office/officeart/2005/8/layout/hierarchy1"/>
    <dgm:cxn modelId="{506EFC19-7FBA-47C1-9192-25DB18EE15E1}" type="presParOf" srcId="{918B7A89-0F25-4433-ABDC-2498E2D1152A}" destId="{3924F5C2-6445-40D6-8D3C-A404FBAA6FC5}" srcOrd="1" destOrd="0" presId="urn:microsoft.com/office/officeart/2005/8/layout/hierarchy1"/>
    <dgm:cxn modelId="{48C7BD0E-5471-4FE0-8A9C-DB5CD457FBBC}" type="presParOf" srcId="{28F08CBF-6F87-44B2-B0DE-412AAE6E56BE}" destId="{8C456280-1A3A-447B-867A-6D19A086358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3A361-CC03-4E29-B91E-C1CDD9613646}">
      <dsp:nvSpPr>
        <dsp:cNvPr id="0" name=""/>
        <dsp:cNvSpPr/>
      </dsp:nvSpPr>
      <dsp:spPr>
        <a:xfrm>
          <a:off x="0" y="1043100"/>
          <a:ext cx="3058700" cy="1942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358C7-8064-4F1C-AA0E-D190B678A50C}">
      <dsp:nvSpPr>
        <dsp:cNvPr id="0" name=""/>
        <dsp:cNvSpPr/>
      </dsp:nvSpPr>
      <dsp:spPr>
        <a:xfrm>
          <a:off x="339855" y="1365962"/>
          <a:ext cx="3058700" cy="1942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Pior que o Resnet quando treinado apenas no ImageNet</a:t>
          </a:r>
          <a:endParaRPr lang="en-US" sz="2300" kern="1200"/>
        </a:p>
      </dsp:txBody>
      <dsp:txXfrm>
        <a:off x="396742" y="1422849"/>
        <a:ext cx="2944926" cy="1828500"/>
      </dsp:txXfrm>
    </dsp:sp>
    <dsp:sp modelId="{9C6414FA-8C65-4C6E-B5E8-3A085416887B}">
      <dsp:nvSpPr>
        <dsp:cNvPr id="0" name=""/>
        <dsp:cNvSpPr/>
      </dsp:nvSpPr>
      <dsp:spPr>
        <a:xfrm>
          <a:off x="3738411" y="1043100"/>
          <a:ext cx="3058700" cy="1942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0DEC7-8623-4A0A-9656-F9022EF7A019}">
      <dsp:nvSpPr>
        <dsp:cNvPr id="0" name=""/>
        <dsp:cNvSpPr/>
      </dsp:nvSpPr>
      <dsp:spPr>
        <a:xfrm>
          <a:off x="4078267" y="1365962"/>
          <a:ext cx="3058700" cy="1942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Desempenho melhorado quando </a:t>
          </a:r>
          <a:r>
            <a:rPr lang="pt-BR" sz="2300" kern="1200" dirty="0" err="1"/>
            <a:t>pré</a:t>
          </a:r>
          <a:r>
            <a:rPr lang="pt-BR" sz="2300" kern="1200" dirty="0"/>
            <a:t>-treinado em um grande conjunto de dados</a:t>
          </a:r>
          <a:endParaRPr lang="en-US" sz="2300" kern="1200" dirty="0"/>
        </a:p>
      </dsp:txBody>
      <dsp:txXfrm>
        <a:off x="4135154" y="1422849"/>
        <a:ext cx="2944926" cy="1828500"/>
      </dsp:txXfrm>
    </dsp:sp>
    <dsp:sp modelId="{F53C6261-D67F-4190-A05C-A4EB78D049D8}">
      <dsp:nvSpPr>
        <dsp:cNvPr id="0" name=""/>
        <dsp:cNvSpPr/>
      </dsp:nvSpPr>
      <dsp:spPr>
        <a:xfrm>
          <a:off x="7476823" y="1043100"/>
          <a:ext cx="3058700" cy="19422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24F5C2-6445-40D6-8D3C-A404FBAA6FC5}">
      <dsp:nvSpPr>
        <dsp:cNvPr id="0" name=""/>
        <dsp:cNvSpPr/>
      </dsp:nvSpPr>
      <dsp:spPr>
        <a:xfrm>
          <a:off x="7816679" y="1365962"/>
          <a:ext cx="3058700" cy="19422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O pré-treinamento supera o desempenho do CNNS, que é muito maior</a:t>
          </a:r>
          <a:endParaRPr lang="en-US" sz="2300" kern="1200"/>
        </a:p>
      </dsp:txBody>
      <dsp:txXfrm>
        <a:off x="7873566" y="1422849"/>
        <a:ext cx="2944926" cy="1828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14/05/2024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5041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5606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0028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765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1191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0109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7851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7283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39520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0721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465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14/05/2024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99896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idrains/vit-pytorch" TargetMode="External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examples/vision/image_classification_with_vision_transformer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yKc6AAS6bKZ3zb3U9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TP558 - Tópicos avançados em Machine Learning:</a:t>
            </a:r>
            <a:br>
              <a:rPr lang="pt-BR" dirty="0"/>
            </a:br>
            <a:r>
              <a:rPr lang="pt-BR" b="1" i="1" dirty="0"/>
              <a:t>Vision </a:t>
            </a:r>
            <a:r>
              <a:rPr lang="pt-BR" b="1" i="1" dirty="0" err="1"/>
              <a:t>Transformer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Eylen Jhuliana Mercado Ontiveros</a:t>
            </a:r>
          </a:p>
          <a:p>
            <a:r>
              <a:rPr lang="pt-BR" dirty="0" err="1"/>
              <a:t>eylen.ontiveros</a:t>
            </a:r>
            <a:r>
              <a:rPr lang="en-US" dirty="0"/>
              <a:t>@gmail.com</a:t>
            </a:r>
            <a:endParaRPr lang="pt-BR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5FE7C-D1CE-B486-5B9C-7AC61E65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Patch Embeddings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1E2F26-50C8-0393-1798-F92763E91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pt-BR" dirty="0"/>
              <a:t>Cada patch é convertido em um vetor de tamanho </a:t>
            </a:r>
          </a:p>
          <a:p>
            <a:pPr marL="0" indent="0">
              <a:buNone/>
            </a:pPr>
            <a:r>
              <a:rPr lang="pt-BR" dirty="0"/>
              <a:t>	3 x 16 x 16 = 768</a:t>
            </a:r>
          </a:p>
          <a:p>
            <a:r>
              <a:rPr lang="pt-BR" dirty="0"/>
              <a:t>Portanto, depois disso, temos 196 vetores de tamanho 768, uma matriz de tamanho </a:t>
            </a:r>
          </a:p>
          <a:p>
            <a:pPr marL="0" indent="0">
              <a:buNone/>
            </a:pPr>
            <a:r>
              <a:rPr lang="pt-BR" dirty="0"/>
              <a:t>	(196, 768)</a:t>
            </a:r>
            <a:endParaRPr lang="es-BO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C1FEFC6-3248-0EA6-EDB6-957AC01CC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2"/>
          <a:stretch/>
        </p:blipFill>
        <p:spPr bwMode="auto">
          <a:xfrm>
            <a:off x="6564086" y="1007300"/>
            <a:ext cx="5627914" cy="424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11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09357-3342-F220-AFD7-D86D124B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Patch Embeddings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DB17EC-C879-2D65-463E-854FE92D8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5691" cy="4351338"/>
          </a:xfrm>
        </p:spPr>
        <p:txBody>
          <a:bodyPr/>
          <a:lstStyle/>
          <a:p>
            <a:r>
              <a:rPr lang="pt-BR" dirty="0"/>
              <a:t>Imagem de tamanho</a:t>
            </a:r>
          </a:p>
          <a:p>
            <a:pPr marL="0" indent="0">
              <a:buNone/>
            </a:pPr>
            <a:r>
              <a:rPr lang="pt-BR" dirty="0"/>
              <a:t>   (3, 224, 224)</a:t>
            </a:r>
          </a:p>
          <a:p>
            <a:r>
              <a:rPr lang="pt-BR" dirty="0"/>
              <a:t>Dividida em 196 (14x14) patches de tamanho 3x16x16</a:t>
            </a:r>
          </a:p>
          <a:p>
            <a:r>
              <a:rPr lang="pt-BR" dirty="0"/>
              <a:t>D16 * 14 = 224 </a:t>
            </a:r>
          </a:p>
          <a:p>
            <a:pPr marL="0" indent="0">
              <a:buNone/>
            </a:pPr>
            <a:r>
              <a:rPr lang="pt-BR" dirty="0"/>
              <a:t>   (tamanho da imagem original)</a:t>
            </a:r>
            <a:endParaRPr lang="es-BO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5A5923-27AC-C431-26C0-F6A513768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073" y="1886550"/>
            <a:ext cx="7245927" cy="308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494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3C1133-4277-77BE-DC19-88E245CC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Patch Embeddings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CD22A5-42BA-C347-32B2-83A85C466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AA394B5-D0F7-75CB-61EA-9D580D0A4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044474"/>
            <a:ext cx="98298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302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235912-AF31-FA13-B02E-12F2A7853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Projection – Patches to Features</a:t>
            </a:r>
            <a:endParaRPr lang="es-BO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2217511-A504-B8C4-2C93-5D8AE4847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63993" r="32235" b="8092"/>
          <a:stretch/>
        </p:blipFill>
        <p:spPr bwMode="auto">
          <a:xfrm>
            <a:off x="332508" y="3473811"/>
            <a:ext cx="11859491" cy="270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8AEE7CF-A43A-05AC-1413-4AB5D767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925" y="1639142"/>
            <a:ext cx="2905530" cy="62873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92B55D-074B-4C50-4994-001CE77DA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363" y="2639586"/>
            <a:ext cx="3631853" cy="6646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EEB75A1-D394-6DA1-3B84-E8C6FF9E7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3673" y="2607909"/>
            <a:ext cx="3064221" cy="54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00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235912-AF31-FA13-B02E-12F2A7853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Projection – Patches to Features</a:t>
            </a:r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DCD9F1-80A6-9E55-4A4B-6CA41621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759" y="1669906"/>
            <a:ext cx="5058481" cy="9431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252BA42-5125-D605-77FF-22C6B352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73" y="2784520"/>
            <a:ext cx="10065327" cy="1824066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452660C-0A39-C3C0-5235-741BF9EFA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757" r="84567" b="8092"/>
          <a:stretch/>
        </p:blipFill>
        <p:spPr bwMode="auto">
          <a:xfrm>
            <a:off x="983673" y="4541548"/>
            <a:ext cx="2299856" cy="195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9838B77-0200-9A3D-8152-45DDAF6E6470}"/>
              </a:ext>
            </a:extLst>
          </p:cNvPr>
          <p:cNvSpPr/>
          <p:nvPr/>
        </p:nvSpPr>
        <p:spPr>
          <a:xfrm>
            <a:off x="5264727" y="5001491"/>
            <a:ext cx="1704109" cy="10806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MLP</a:t>
            </a:r>
            <a:endParaRPr lang="es-BO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92D1C9C-7FF0-640E-6F12-EA8ED0D2B702}"/>
                  </a:ext>
                </a:extLst>
              </p:cNvPr>
              <p:cNvSpPr txBox="1"/>
              <p:nvPr/>
            </p:nvSpPr>
            <p:spPr>
              <a:xfrm>
                <a:off x="8857946" y="4917046"/>
                <a:ext cx="17961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Features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BO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BO" sz="3600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92D1C9C-7FF0-640E-6F12-EA8ED0D2B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946" y="4917046"/>
                <a:ext cx="1796197" cy="1200329"/>
              </a:xfrm>
              <a:prstGeom prst="rect">
                <a:avLst/>
              </a:prstGeom>
              <a:blipFill>
                <a:blip r:embed="rId5"/>
                <a:stretch>
                  <a:fillRect l="-10169" t="-8122" r="-8814"/>
                </a:stretch>
              </a:blipFill>
            </p:spPr>
            <p:txBody>
              <a:bodyPr/>
              <a:lstStyle/>
              <a:p>
                <a:r>
                  <a:rPr lang="es-B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56A90E3-8CAA-132F-80ED-72B34993995F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283529" y="5517212"/>
            <a:ext cx="1981198" cy="246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E9DB12A-7CC2-E527-E37B-04930E720874}"/>
              </a:ext>
            </a:extLst>
          </p:cNvPr>
          <p:cNvCxnSpPr/>
          <p:nvPr/>
        </p:nvCxnSpPr>
        <p:spPr>
          <a:xfrm>
            <a:off x="6968836" y="5529515"/>
            <a:ext cx="1981198" cy="246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046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1AB192-CF9E-39D0-4933-B2DAFF417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Projection – Patches to Features</a:t>
            </a:r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620351-D97A-4A1F-6CFE-2F25DB076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5"/>
          <a:stretch/>
        </p:blipFill>
        <p:spPr>
          <a:xfrm>
            <a:off x="4562261" y="2875271"/>
            <a:ext cx="6348551" cy="132556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9B831A8-D7AB-47F4-A7D8-B87E888F4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757" r="84567" b="8092"/>
          <a:stretch/>
        </p:blipFill>
        <p:spPr bwMode="auto">
          <a:xfrm>
            <a:off x="6096000" y="4409754"/>
            <a:ext cx="2299856" cy="195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4B3DA0F-A259-3580-44DA-3E8357ECB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55" y="1958618"/>
            <a:ext cx="3105074" cy="36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89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67666-0AFC-6484-FF61-16470141F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ENCODER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7635AA-A8AD-98EB-4F39-6843F0315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351338"/>
          </a:xfrm>
        </p:spPr>
        <p:txBody>
          <a:bodyPr/>
          <a:lstStyle/>
          <a:p>
            <a:r>
              <a:rPr lang="pt-BR" dirty="0"/>
              <a:t>Temos um Input </a:t>
            </a:r>
            <a:r>
              <a:rPr lang="pt-BR" dirty="0" err="1"/>
              <a:t>embedding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	Matriz de patches de 	tamanho (196, 768)</a:t>
            </a:r>
          </a:p>
          <a:p>
            <a:r>
              <a:rPr lang="pt-BR" dirty="0"/>
              <a:t>Ainda precisamos de incorporação de posição </a:t>
            </a:r>
            <a:endParaRPr lang="es-BO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6B630AA-71F2-3808-C8CC-62DE57F27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120" y="595312"/>
            <a:ext cx="31146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26B8D49-304C-D325-6E58-705207048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757" r="84567" b="8092"/>
          <a:stretch/>
        </p:blipFill>
        <p:spPr bwMode="auto">
          <a:xfrm>
            <a:off x="1167244" y="4191648"/>
            <a:ext cx="2299856" cy="195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D779CCF-6A0A-B5F0-0F82-80B1E43AF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757" r="84567" b="8092"/>
          <a:stretch/>
        </p:blipFill>
        <p:spPr bwMode="auto">
          <a:xfrm>
            <a:off x="3796144" y="4191648"/>
            <a:ext cx="2299856" cy="195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56FCFCF-2242-4FF4-D418-88EADEB08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84882" r="84567" b="8092"/>
          <a:stretch/>
        </p:blipFill>
        <p:spPr bwMode="auto">
          <a:xfrm>
            <a:off x="3796144" y="4294909"/>
            <a:ext cx="2299856" cy="68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E1BE045-EFB4-64DA-3F6D-0099FFD5D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757" r="84567" b="21818"/>
          <a:stretch/>
        </p:blipFill>
        <p:spPr bwMode="auto">
          <a:xfrm>
            <a:off x="3796144" y="5419854"/>
            <a:ext cx="2299856" cy="62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365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E03C5D-CB84-2057-F98E-17EE8D60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[CLS] TOKEN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1EDF198-670E-4252-E83B-4767A073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371" y="1845426"/>
            <a:ext cx="7448205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74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07D0D-73CC-B56A-A585-917AF10E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[CLS] TOKEN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4449DD-DD8A-FACD-3D5E-9E228AF15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4143" cy="4351338"/>
          </a:xfrm>
        </p:spPr>
        <p:txBody>
          <a:bodyPr/>
          <a:lstStyle/>
          <a:p>
            <a:r>
              <a:rPr lang="pt-BR" dirty="0"/>
              <a:t>Precisamos adicionar um token [CLS] </a:t>
            </a:r>
          </a:p>
          <a:p>
            <a:r>
              <a:rPr lang="pt-BR" dirty="0"/>
              <a:t>O token [CLS] é um vetor de tamanho (1, 768)</a:t>
            </a:r>
          </a:p>
          <a:p>
            <a:r>
              <a:rPr lang="pt-BR" dirty="0"/>
              <a:t>A matriz final de patches tem tamanho (197, 768), 196 de patches e 1 token [CLS]</a:t>
            </a:r>
            <a:endParaRPr lang="es-BO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742E137-5F67-95FE-E5D5-253D24E59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615" y="1201012"/>
            <a:ext cx="5364156" cy="469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088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9F537-28D9-22E5-782F-E45A9132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</a:t>
            </a:r>
            <a:endParaRPr lang="es-BO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26A1F5C-F015-82B2-D470-036E6D7BB6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0" r="33468"/>
          <a:stretch/>
        </p:blipFill>
        <p:spPr bwMode="auto">
          <a:xfrm>
            <a:off x="2032723" y="1690688"/>
            <a:ext cx="7471496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0DA5690-1202-A635-A953-8544BD463009}"/>
              </a:ext>
            </a:extLst>
          </p:cNvPr>
          <p:cNvSpPr/>
          <p:nvPr/>
        </p:nvSpPr>
        <p:spPr>
          <a:xfrm>
            <a:off x="2272145" y="3796145"/>
            <a:ext cx="7384473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69658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508458A-A221-DD48-18AE-168961C638BD}"/>
              </a:ext>
            </a:extLst>
          </p:cNvPr>
          <p:cNvSpPr txBox="1"/>
          <p:nvPr/>
        </p:nvSpPr>
        <p:spPr>
          <a:xfrm>
            <a:off x="1319997" y="2459504"/>
            <a:ext cx="975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/>
              <a:t>Quantas palavras valem uma imagem?</a:t>
            </a:r>
            <a:endParaRPr lang="es-BO" sz="6000" dirty="0"/>
          </a:p>
        </p:txBody>
      </p:sp>
    </p:spTree>
    <p:extLst>
      <p:ext uri="{BB962C8B-B14F-4D97-AF65-F5344CB8AC3E}">
        <p14:creationId xmlns:p14="http://schemas.microsoft.com/office/powerpoint/2010/main" val="249609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0DE5A0-3DE0-1299-21A0-91A61F30E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POSITION EMBEDDING</a:t>
            </a:r>
            <a:endParaRPr lang="es-BO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2C539F-6B25-40C5-2739-89B6A1514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pt-BR" sz="2000"/>
              <a:t>"Usamos embeddings de posição 1D aprendíveis padrão e a sequência resultante de vetores de embedding serve como entrada para o codificador"</a:t>
            </a:r>
            <a:endParaRPr lang="es-BO" sz="2000"/>
          </a:p>
        </p:txBody>
      </p:sp>
      <p:pic>
        <p:nvPicPr>
          <p:cNvPr id="7170" name="Picture 2" descr="Diagrama, Escala de tiempo&#10;&#10;Descripción generada automáticamente">
            <a:extLst>
              <a:ext uri="{FF2B5EF4-FFF2-40B4-BE49-F238E27FC236}">
                <a16:creationId xmlns:a16="http://schemas.microsoft.com/office/drawing/2014/main" id="{E968CB4A-28EE-9E1A-8F6F-35A7684BA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154" y="2514617"/>
            <a:ext cx="10515595" cy="36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311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B3600-60CF-5678-9E1D-41151C1F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7FD80F-B8C0-73F2-814E-21038DE1C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1FB69F-B7BE-EB6F-D5B2-C3C8CCDCD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60" y="1440919"/>
            <a:ext cx="4515480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3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C830F4-88BA-C7A6-8CAF-B6A79F8C5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AF9D45-5A77-4F70-5537-B8106EB41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452438"/>
            <a:ext cx="11229975" cy="5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782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5CAE9-9406-064E-5231-D6019BA89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Module</a:t>
            </a:r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B8DD1A-0C29-E479-DDAE-5951E606A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6"/>
          <a:stretch/>
        </p:blipFill>
        <p:spPr>
          <a:xfrm>
            <a:off x="831066" y="1865313"/>
            <a:ext cx="7602455" cy="360974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8B1DB06-5BE6-8BCF-1347-6EB679833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2"/>
          <a:stretch/>
        </p:blipFill>
        <p:spPr bwMode="auto">
          <a:xfrm>
            <a:off x="8433521" y="539750"/>
            <a:ext cx="3758479" cy="5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F851508-EFEF-7502-B3F9-A0755AF7EE7D}"/>
              </a:ext>
            </a:extLst>
          </p:cNvPr>
          <p:cNvSpPr/>
          <p:nvPr/>
        </p:nvSpPr>
        <p:spPr>
          <a:xfrm>
            <a:off x="7315200" y="1690688"/>
            <a:ext cx="1118321" cy="429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34BC443-5EF0-350E-BA11-AAB5ECBFD5F5}"/>
              </a:ext>
            </a:extLst>
          </p:cNvPr>
          <p:cNvSpPr/>
          <p:nvPr/>
        </p:nvSpPr>
        <p:spPr>
          <a:xfrm>
            <a:off x="7772400" y="5084618"/>
            <a:ext cx="661121" cy="429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032096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FC2BB-D56D-0E17-37B8-FFDB4C9F0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Module</a:t>
            </a:r>
            <a:endParaRPr lang="es-B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485830A-3A75-160E-97C9-23765BFCB5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Key (</a:t>
                </a:r>
                <a:r>
                  <a:rPr lang="pt-BR" dirty="0"/>
                  <a:t>Features que podem ser relevantes para os características de interesse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Query (</a:t>
                </a:r>
                <a:r>
                  <a:rPr lang="pt-BR" dirty="0"/>
                  <a:t>características de interesse</a:t>
                </a:r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B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s-BO" dirty="0" err="1"/>
                  <a:t>Vetor</a:t>
                </a:r>
                <a:r>
                  <a:rPr lang="es-BO" dirty="0"/>
                  <a:t> de </a:t>
                </a:r>
                <a:r>
                  <a:rPr lang="es-BO" dirty="0" err="1"/>
                  <a:t>normalização</a:t>
                </a:r>
                <a:endParaRPr lang="es-BO" dirty="0"/>
              </a:p>
              <a:p>
                <a:r>
                  <a:rPr lang="pt-BR" dirty="0" err="1"/>
                  <a:t>Value</a:t>
                </a:r>
                <a:r>
                  <a:rPr lang="pt-BR" dirty="0"/>
                  <a:t> (Recursos originais a serem escalonados por probabilidades)</a:t>
                </a:r>
                <a:endParaRPr lang="es-BO" dirty="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485830A-3A75-160E-97C9-23765BFCB5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s-B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67FA980E-90BD-1C97-0EB8-5703F0438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11" y="4304339"/>
            <a:ext cx="7783011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60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FC2BB-D56D-0E17-37B8-FFDB4C9F0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Module</a:t>
            </a:r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FA980E-90BD-1C97-0EB8-5703F0438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311" y="1386967"/>
            <a:ext cx="7783011" cy="135273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148A9F2-5E9F-74CA-53C0-57A7E5E9E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596" y="2970258"/>
            <a:ext cx="3286862" cy="317166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75BA96-8841-528A-2D55-114830A11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113" y="3429000"/>
            <a:ext cx="2350417" cy="181151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533F48C-BF4F-D45D-6A8C-457595ED1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241" y="2981834"/>
            <a:ext cx="3326162" cy="282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62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B22F50-ACEF-5323-09F3-177D6D544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/>
              <a:t>Attention</a:t>
            </a:r>
            <a:endParaRPr lang="es-BO" sz="40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9C5ABF-4E36-5145-7A67-4AD33FB1C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endParaRPr lang="es-BO" sz="2000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6BF0AF09-C8EF-68CC-B8BB-E393BA77B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55" y="1820390"/>
            <a:ext cx="9915359" cy="153687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92949D3-B4F0-7897-F26F-8A795240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361" y="3429000"/>
            <a:ext cx="5243545" cy="31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9D8C1A-A631-840A-DDEC-08074DE3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592"/>
            <a:ext cx="10515600" cy="1325563"/>
          </a:xfrm>
        </p:spPr>
        <p:txBody>
          <a:bodyPr/>
          <a:lstStyle/>
          <a:p>
            <a:r>
              <a:rPr lang="en-US" dirty="0"/>
              <a:t>Encoder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3B4462-14A1-CE03-D7D7-278C0FE82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996D43-2D45-BECC-0FBF-B1D29F3D9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97" y="1548711"/>
            <a:ext cx="8031950" cy="43513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FB4F01F-5AC2-B029-F66C-2DD65321B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2"/>
          <a:stretch/>
        </p:blipFill>
        <p:spPr bwMode="auto">
          <a:xfrm>
            <a:off x="8396437" y="1202085"/>
            <a:ext cx="3140867" cy="497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C8894CD-8860-DC81-9950-0802051A77CA}"/>
              </a:ext>
            </a:extLst>
          </p:cNvPr>
          <p:cNvSpPr/>
          <p:nvPr/>
        </p:nvSpPr>
        <p:spPr>
          <a:xfrm>
            <a:off x="7010400" y="1371600"/>
            <a:ext cx="1362947" cy="8174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3EC9970-D350-CBD5-018D-49BF6F73ECAE}"/>
              </a:ext>
            </a:extLst>
          </p:cNvPr>
          <p:cNvSpPr/>
          <p:nvPr/>
        </p:nvSpPr>
        <p:spPr>
          <a:xfrm>
            <a:off x="3394364" y="5652655"/>
            <a:ext cx="1842654" cy="382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8150E84-7CBE-5292-F719-424CFC81180B}"/>
              </a:ext>
            </a:extLst>
          </p:cNvPr>
          <p:cNvSpPr/>
          <p:nvPr/>
        </p:nvSpPr>
        <p:spPr>
          <a:xfrm>
            <a:off x="7692887" y="5506278"/>
            <a:ext cx="496956" cy="238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1CED5A0-1367-0631-8C9B-90DBC953D6F9}"/>
              </a:ext>
            </a:extLst>
          </p:cNvPr>
          <p:cNvSpPr/>
          <p:nvPr/>
        </p:nvSpPr>
        <p:spPr>
          <a:xfrm>
            <a:off x="7595321" y="5744817"/>
            <a:ext cx="197861" cy="155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983A23B-893D-DDFC-2BF3-0F24BEDCA104}"/>
              </a:ext>
            </a:extLst>
          </p:cNvPr>
          <p:cNvSpPr txBox="1"/>
          <p:nvPr/>
        </p:nvSpPr>
        <p:spPr>
          <a:xfrm>
            <a:off x="3394364" y="442646"/>
            <a:ext cx="8251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Reduz o tempo de treinamento e estabiliza o treinamento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Melhora o desempenho em até 4% no reconhecimento, propagando representações entre camadas (</a:t>
            </a:r>
            <a:r>
              <a:rPr lang="pt-BR" dirty="0" err="1"/>
              <a:t>Raghu</a:t>
            </a:r>
            <a:r>
              <a:rPr lang="pt-BR" dirty="0"/>
              <a:t> et.al)</a:t>
            </a:r>
            <a:endParaRPr lang="es-BO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62FB65E-985B-66FA-F48D-F2921566204E}"/>
              </a:ext>
            </a:extLst>
          </p:cNvPr>
          <p:cNvSpPr/>
          <p:nvPr/>
        </p:nvSpPr>
        <p:spPr>
          <a:xfrm>
            <a:off x="2270234" y="1548711"/>
            <a:ext cx="4109545" cy="640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778277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70E2A-6B52-0580-1E22-74007C17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Transformer Encoder </a:t>
            </a:r>
            <a:r>
              <a:rPr lang="pt-BR" sz="4000" dirty="0"/>
              <a:t>é composto por L </a:t>
            </a:r>
            <a:r>
              <a:rPr lang="pt-BR" sz="4000" dirty="0" err="1"/>
              <a:t>Encoder</a:t>
            </a:r>
            <a:r>
              <a:rPr lang="pt-BR" sz="4000" dirty="0"/>
              <a:t> modules empilhados juntos</a:t>
            </a:r>
            <a:endParaRPr lang="es-BO" sz="4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5EA3CF-60C1-DFD7-F4A2-80485ECEF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354" y="2312276"/>
            <a:ext cx="2145107" cy="390339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1895963-2CB3-ACF9-6F32-42E3F5C9A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11" y="1849041"/>
            <a:ext cx="8681544" cy="460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129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B5C3CFDF-E257-4D9C-6FC3-4D4D16AD3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17" y="125577"/>
            <a:ext cx="8966366" cy="616437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E5DDDEB-63BD-CF62-5DC4-D99EB564D966}"/>
              </a:ext>
            </a:extLst>
          </p:cNvPr>
          <p:cNvSpPr txBox="1"/>
          <p:nvPr/>
        </p:nvSpPr>
        <p:spPr>
          <a:xfrm>
            <a:off x="6093280" y="6289953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b="0" i="0" dirty="0" err="1">
                <a:solidFill>
                  <a:srgbClr val="333333"/>
                </a:solidFill>
                <a:effectLst/>
                <a:highlight>
                  <a:srgbClr val="F7FBFC"/>
                </a:highlight>
                <a:latin typeface="Open Sans" panose="020B0606030504020204" pitchFamily="34" charset="0"/>
              </a:rPr>
              <a:t>Source</a:t>
            </a:r>
            <a:r>
              <a:rPr lang="es-BO" b="0" i="0" dirty="0">
                <a:solidFill>
                  <a:srgbClr val="333333"/>
                </a:solidFill>
                <a:effectLst/>
                <a:highlight>
                  <a:srgbClr val="F7FBFC"/>
                </a:highlight>
                <a:latin typeface="Open Sans" panose="020B0606030504020204" pitchFamily="34" charset="0"/>
              </a:rPr>
              <a:t>: </a:t>
            </a:r>
            <a:r>
              <a:rPr lang="es-BO" b="0" i="0" u="none" strike="noStrike" dirty="0" err="1">
                <a:solidFill>
                  <a:srgbClr val="3B759E"/>
                </a:solidFill>
                <a:effectLst/>
                <a:highlight>
                  <a:srgbClr val="F7FBFC"/>
                </a:highlight>
                <a:latin typeface="Open Sans" panose="020B0606030504020204" pitchFamily="34" charset="0"/>
                <a:hlinkClick r:id="rId3"/>
              </a:rPr>
              <a:t>lucidrains</a:t>
            </a:r>
            <a:r>
              <a:rPr lang="es-BO" b="0" i="0" u="none" strike="noStrike" dirty="0">
                <a:solidFill>
                  <a:srgbClr val="3B759E"/>
                </a:solidFill>
                <a:effectLst/>
                <a:highlight>
                  <a:srgbClr val="F7FBFC"/>
                </a:highlight>
                <a:latin typeface="Open Sans" panose="020B0606030504020204" pitchFamily="34" charset="0"/>
                <a:hlinkClick r:id="rId3"/>
              </a:rPr>
              <a:t>/</a:t>
            </a:r>
            <a:r>
              <a:rPr lang="es-BO" b="0" i="0" u="none" strike="noStrike" dirty="0" err="1">
                <a:solidFill>
                  <a:srgbClr val="3B759E"/>
                </a:solidFill>
                <a:effectLst/>
                <a:highlight>
                  <a:srgbClr val="F7FBFC"/>
                </a:highlight>
                <a:latin typeface="Open Sans" panose="020B0606030504020204" pitchFamily="34" charset="0"/>
                <a:hlinkClick r:id="rId3"/>
              </a:rPr>
              <a:t>vit-pytorch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28557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6D22FD0-7E45-9AA8-820D-BB0D0466C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94" y="0"/>
            <a:ext cx="10841605" cy="157942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CD6028E-6F26-8391-7D82-F428620E4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82" y="1661146"/>
            <a:ext cx="8973635" cy="475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465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F52543-D08C-9E00-CF4A-58D86955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</a:t>
            </a:r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34B469-7416-CDEA-F84E-25ED47448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044" y="284886"/>
            <a:ext cx="3295800" cy="328768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20BE199-DD60-A7FB-9C45-747D771A59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757" r="84567" b="8092"/>
          <a:stretch/>
        </p:blipFill>
        <p:spPr bwMode="auto">
          <a:xfrm>
            <a:off x="3504032" y="2190015"/>
            <a:ext cx="1915715" cy="162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91F2D198-4AFB-8A12-D2F6-5DA0AED7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605" y="4058321"/>
            <a:ext cx="12207605" cy="271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412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149353-1BC4-9ED1-8289-99B2358B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Treinamento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3CC1B5-B38E-8D85-A15F-CDB2CB1C9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46374" cy="4351338"/>
          </a:xfrm>
        </p:spPr>
        <p:txBody>
          <a:bodyPr/>
          <a:lstStyle/>
          <a:p>
            <a:r>
              <a:rPr lang="pt-BR" dirty="0"/>
              <a:t>Pré-treinamento em um grande conjunto de dados, ajuste fino no conjunto de dados de destino.</a:t>
            </a:r>
          </a:p>
          <a:p>
            <a:pPr marL="0" indent="0">
              <a:buNone/>
            </a:pPr>
            <a:r>
              <a:rPr lang="pt-BR" dirty="0"/>
              <a:t>	1. JFT300M - 18k classes 303M imagens de 	alta resolução</a:t>
            </a:r>
          </a:p>
          <a:p>
            <a:pPr marL="0" indent="0">
              <a:buNone/>
            </a:pPr>
            <a:r>
              <a:rPr lang="pt-BR" dirty="0"/>
              <a:t>	2. ImageNet21k - 21k classes 14M imagens</a:t>
            </a:r>
          </a:p>
          <a:p>
            <a:pPr marL="0" indent="0">
              <a:buNone/>
            </a:pPr>
            <a:r>
              <a:rPr lang="pt-BR" dirty="0"/>
              <a:t>O </a:t>
            </a:r>
            <a:r>
              <a:rPr lang="pt-BR" dirty="0" err="1"/>
              <a:t>ViT</a:t>
            </a:r>
            <a:r>
              <a:rPr lang="pt-BR" dirty="0"/>
              <a:t> aprende a </a:t>
            </a:r>
            <a:r>
              <a:rPr lang="pt-BR" dirty="0" err="1"/>
              <a:t>inductive</a:t>
            </a:r>
            <a:r>
              <a:rPr lang="pt-BR" dirty="0"/>
              <a:t> bias por meio de pré-treinamento em um grande conjunto de dados.</a:t>
            </a:r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5D672A-7EBE-100C-B29C-7CD4327EE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574" y="1101900"/>
            <a:ext cx="3228455" cy="503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3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838200" y="135958"/>
            <a:ext cx="10515600" cy="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dirty="0"/>
              <a:t> TRAINING</a:t>
            </a:r>
            <a:endParaRPr dirty="0"/>
          </a:p>
        </p:txBody>
      </p:sp>
      <p:sp>
        <p:nvSpPr>
          <p:cNvPr id="224" name="Google Shape;224;p31"/>
          <p:cNvSpPr/>
          <p:nvPr/>
        </p:nvSpPr>
        <p:spPr>
          <a:xfrm>
            <a:off x="4635517" y="1680974"/>
            <a:ext cx="1387841" cy="38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852268" y="1643924"/>
            <a:ext cx="1515000" cy="88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Large Dataset of Images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1"/>
          <p:cNvSpPr/>
          <p:nvPr/>
        </p:nvSpPr>
        <p:spPr>
          <a:xfrm>
            <a:off x="2367268" y="1680974"/>
            <a:ext cx="473100" cy="38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2904750" y="1595177"/>
            <a:ext cx="1515000" cy="88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 Image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(H x W x C)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4460955" y="1330572"/>
            <a:ext cx="1515000" cy="161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Divide Image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according to patch size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(P x P)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1"/>
          <p:cNvSpPr/>
          <p:nvPr/>
        </p:nvSpPr>
        <p:spPr>
          <a:xfrm>
            <a:off x="6150517" y="1330572"/>
            <a:ext cx="375806" cy="386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1"/>
          <p:cNvSpPr/>
          <p:nvPr/>
        </p:nvSpPr>
        <p:spPr>
          <a:xfrm>
            <a:off x="6700885" y="1854780"/>
            <a:ext cx="375806" cy="386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1"/>
          <p:cNvSpPr/>
          <p:nvPr/>
        </p:nvSpPr>
        <p:spPr>
          <a:xfrm>
            <a:off x="6150517" y="1869154"/>
            <a:ext cx="375806" cy="386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1"/>
          <p:cNvSpPr/>
          <p:nvPr/>
        </p:nvSpPr>
        <p:spPr>
          <a:xfrm>
            <a:off x="6700885" y="1330572"/>
            <a:ext cx="375806" cy="39936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7340162" y="1329248"/>
            <a:ext cx="1515000" cy="161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Flatten into a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2-D sequence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(N x P</a:t>
            </a:r>
            <a:r>
              <a:rPr kumimoji="0" lang="en-IN" sz="16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</a:t>
            </a:r>
            <a:r>
              <a:rPr kumimoji="0" lang="en-I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.C)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1"/>
          <p:cNvSpPr/>
          <p:nvPr/>
        </p:nvSpPr>
        <p:spPr>
          <a:xfrm>
            <a:off x="7514798" y="1682764"/>
            <a:ext cx="1086679" cy="38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1"/>
          <p:cNvSpPr/>
          <p:nvPr/>
        </p:nvSpPr>
        <p:spPr>
          <a:xfrm>
            <a:off x="8939580" y="1680974"/>
            <a:ext cx="375806" cy="386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1"/>
          <p:cNvSpPr/>
          <p:nvPr/>
        </p:nvSpPr>
        <p:spPr>
          <a:xfrm>
            <a:off x="9481098" y="1675804"/>
            <a:ext cx="375806" cy="386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1"/>
          <p:cNvSpPr/>
          <p:nvPr/>
        </p:nvSpPr>
        <p:spPr>
          <a:xfrm>
            <a:off x="9984063" y="1682764"/>
            <a:ext cx="375806" cy="386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10525581" y="1681447"/>
            <a:ext cx="375806" cy="386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1"/>
          <p:cNvSpPr/>
          <p:nvPr/>
        </p:nvSpPr>
        <p:spPr>
          <a:xfrm rot="5397821">
            <a:off x="9470039" y="2603351"/>
            <a:ext cx="1017496" cy="38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10117549" y="2210168"/>
            <a:ext cx="1515000" cy="1095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Append a learnable class token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(N+1) x P</a:t>
            </a:r>
            <a:r>
              <a:rPr kumimoji="0" lang="en-IN" sz="16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</a:t>
            </a:r>
            <a:r>
              <a:rPr kumimoji="0" lang="en-I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.C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1"/>
          <p:cNvSpPr/>
          <p:nvPr/>
        </p:nvSpPr>
        <p:spPr>
          <a:xfrm>
            <a:off x="9834713" y="3396191"/>
            <a:ext cx="375806" cy="386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1"/>
          <p:cNvSpPr/>
          <p:nvPr/>
        </p:nvSpPr>
        <p:spPr>
          <a:xfrm>
            <a:off x="10337678" y="3403151"/>
            <a:ext cx="375806" cy="386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10879196" y="3401834"/>
            <a:ext cx="375806" cy="386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1"/>
          <p:cNvSpPr/>
          <p:nvPr/>
        </p:nvSpPr>
        <p:spPr>
          <a:xfrm>
            <a:off x="9293195" y="3396191"/>
            <a:ext cx="375806" cy="386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1"/>
          <p:cNvSpPr/>
          <p:nvPr/>
        </p:nvSpPr>
        <p:spPr>
          <a:xfrm>
            <a:off x="8790230" y="3389073"/>
            <a:ext cx="375806" cy="37974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10022616" y="3789851"/>
            <a:ext cx="1515000" cy="1095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Add Positional Embeddings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(N+1) x P</a:t>
            </a:r>
            <a:r>
              <a:rPr kumimoji="0" lang="en-IN" sz="16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</a:t>
            </a:r>
            <a:r>
              <a:rPr kumimoji="0" lang="en-I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.C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1"/>
          <p:cNvSpPr/>
          <p:nvPr/>
        </p:nvSpPr>
        <p:spPr>
          <a:xfrm rot="5397821">
            <a:off x="9505518" y="4172208"/>
            <a:ext cx="945806" cy="38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1"/>
          <p:cNvSpPr/>
          <p:nvPr/>
        </p:nvSpPr>
        <p:spPr>
          <a:xfrm>
            <a:off x="9828149" y="4885105"/>
            <a:ext cx="375806" cy="386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10331114" y="4892065"/>
            <a:ext cx="375806" cy="386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1"/>
          <p:cNvSpPr/>
          <p:nvPr/>
        </p:nvSpPr>
        <p:spPr>
          <a:xfrm>
            <a:off x="10872632" y="4890748"/>
            <a:ext cx="375806" cy="386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1"/>
          <p:cNvSpPr/>
          <p:nvPr/>
        </p:nvSpPr>
        <p:spPr>
          <a:xfrm>
            <a:off x="9286631" y="4885105"/>
            <a:ext cx="375806" cy="386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1"/>
          <p:cNvSpPr/>
          <p:nvPr/>
        </p:nvSpPr>
        <p:spPr>
          <a:xfrm>
            <a:off x="8767963" y="4885105"/>
            <a:ext cx="375806" cy="37974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7076691" y="4219696"/>
            <a:ext cx="1642724" cy="186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Linear Projection to fit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Transformer Width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(N + 1) x 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7154084" y="4795877"/>
            <a:ext cx="1447393" cy="50095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4635517" y="4564253"/>
            <a:ext cx="2323236" cy="12598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Transformer Encoder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31"/>
          <p:cNvSpPr/>
          <p:nvPr/>
        </p:nvSpPr>
        <p:spPr>
          <a:xfrm flipH="1">
            <a:off x="3292745" y="4655269"/>
            <a:ext cx="1227933" cy="641564"/>
          </a:xfrm>
          <a:prstGeom prst="bentUpArrow">
            <a:avLst>
              <a:gd name="adj1" fmla="val 25000"/>
              <a:gd name="adj2" fmla="val 36361"/>
              <a:gd name="adj3" fmla="val 35328"/>
            </a:avLst>
          </a:prstGeom>
          <a:solidFill>
            <a:srgbClr val="D8D8D8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2758301" y="3752557"/>
            <a:ext cx="1754132" cy="69094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MLP Head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31"/>
          <p:cNvSpPr/>
          <p:nvPr/>
        </p:nvSpPr>
        <p:spPr>
          <a:xfrm flipH="1">
            <a:off x="2048215" y="3904677"/>
            <a:ext cx="473100" cy="38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554016" y="3880637"/>
            <a:ext cx="15150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CLASS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1"/>
          <p:cNvSpPr/>
          <p:nvPr/>
        </p:nvSpPr>
        <p:spPr>
          <a:xfrm>
            <a:off x="2922496" y="2642609"/>
            <a:ext cx="1479508" cy="64535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Continue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p31"/>
          <p:cNvSpPr/>
          <p:nvPr/>
        </p:nvSpPr>
        <p:spPr>
          <a:xfrm rot="5400000" flipH="1">
            <a:off x="3447307" y="3349370"/>
            <a:ext cx="379740" cy="38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1"/>
          <p:cNvSpPr/>
          <p:nvPr/>
        </p:nvSpPr>
        <p:spPr>
          <a:xfrm rot="5400000" flipH="1">
            <a:off x="3465013" y="2163481"/>
            <a:ext cx="379740" cy="38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7E0FC-C740-98F0-31AF-08CFB92C8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</a:t>
            </a:r>
            <a:r>
              <a:rPr lang="en-US" dirty="0"/>
              <a:t> Versions</a:t>
            </a:r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35C609-0686-75EF-99AA-E3A64493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83" y="2457314"/>
            <a:ext cx="8840434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23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FA0C113-39C2-0E27-9E4D-FC2709BED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828" y="643466"/>
            <a:ext cx="793034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09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AFE48-96AD-7832-934F-8DE0FE948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43F6D8-D474-B0EF-4ABE-05DBB777B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O tamanho do patch no Vision </a:t>
            </a:r>
            <a:r>
              <a:rPr lang="pt-BR" dirty="0" err="1"/>
              <a:t>Transformer</a:t>
            </a:r>
            <a:r>
              <a:rPr lang="pt-BR" dirty="0"/>
              <a:t> decide o comprimento da sequência. </a:t>
            </a:r>
          </a:p>
          <a:p>
            <a:r>
              <a:rPr lang="pt-BR" dirty="0"/>
              <a:t>O tamanho menor do patch leva a uma maior troca de informações durante o mecanismo de </a:t>
            </a:r>
            <a:r>
              <a:rPr lang="pt-BR" dirty="0" err="1"/>
              <a:t>autoatenção</a:t>
            </a:r>
            <a:r>
              <a:rPr lang="pt-BR" dirty="0"/>
              <a:t>. </a:t>
            </a:r>
          </a:p>
          <a:p>
            <a:r>
              <a:rPr lang="pt-BR" dirty="0"/>
              <a:t>Isso é verificado pelos melhores resultados usando um tamanho de patch menor, 4 em vez de 8, em uma imagem de 32x32.</a:t>
            </a:r>
          </a:p>
          <a:p>
            <a:r>
              <a:rPr lang="pt-BR" dirty="0"/>
              <a:t>O aumento do número de camadas do Vision </a:t>
            </a:r>
            <a:r>
              <a:rPr lang="pt-BR" dirty="0" err="1"/>
              <a:t>Transformer</a:t>
            </a:r>
            <a:r>
              <a:rPr lang="pt-BR" dirty="0"/>
              <a:t> deveria, idealmente, levar a melhores resultados, mas os resultados do modelo de 8 camadas são marginalmente melhores do que os do modelo de 12 camadas, o que pode ser atribuído aos pequenos conjuntos de dados usados para treinar os modelos. </a:t>
            </a:r>
          </a:p>
          <a:p>
            <a:r>
              <a:rPr lang="pt-BR" dirty="0"/>
              <a:t>Modelos com maior complexidade exigem mais dados para capturar os recursos da imagem.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018986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B3FBE6-DD75-2F78-4D9B-55E07DBE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3E2067-E1AF-A1B6-56EF-6121C6607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Conforme observado no documento, o </a:t>
            </a:r>
            <a:r>
              <a:rPr lang="pt-BR" dirty="0" err="1"/>
              <a:t>Hybrid</a:t>
            </a:r>
            <a:r>
              <a:rPr lang="pt-BR" dirty="0"/>
              <a:t> Vision </a:t>
            </a:r>
            <a:r>
              <a:rPr lang="pt-BR" dirty="0" err="1"/>
              <a:t>Transformer</a:t>
            </a:r>
            <a:r>
              <a:rPr lang="pt-BR" dirty="0"/>
              <a:t> tem melhor desempenho em conjuntos de dados pequenos em comparação com o </a:t>
            </a:r>
            <a:r>
              <a:rPr lang="pt-BR" dirty="0" err="1"/>
              <a:t>ViT</a:t>
            </a:r>
            <a:r>
              <a:rPr lang="pt-BR" dirty="0"/>
              <a:t>, pois os recursos iniciais do </a:t>
            </a:r>
            <a:r>
              <a:rPr lang="pt-BR" dirty="0" err="1"/>
              <a:t>ResNet</a:t>
            </a:r>
            <a:r>
              <a:rPr lang="pt-BR" dirty="0"/>
              <a:t> conseguem capturar os recursos de nível inferior devido à propriedade de localidade das convoluções que o </a:t>
            </a:r>
            <a:r>
              <a:rPr lang="pt-BR" dirty="0" err="1"/>
              <a:t>ViT</a:t>
            </a:r>
            <a:r>
              <a:rPr lang="pt-BR" dirty="0"/>
              <a:t> normal não consegue capturar com os dados limitados disponíveis para treinamento.</a:t>
            </a:r>
          </a:p>
          <a:p>
            <a:r>
              <a:rPr lang="pt-BR" dirty="0"/>
              <a:t>As </a:t>
            </a:r>
            <a:r>
              <a:rPr lang="pt-BR" dirty="0" err="1"/>
              <a:t>ResNets</a:t>
            </a:r>
            <a:r>
              <a:rPr lang="pt-BR" dirty="0"/>
              <a:t> treinadas do zero são capazes de superar o </a:t>
            </a:r>
            <a:r>
              <a:rPr lang="pt-BR" dirty="0" err="1"/>
              <a:t>ViT</a:t>
            </a:r>
            <a:r>
              <a:rPr lang="pt-BR" dirty="0"/>
              <a:t> e o </a:t>
            </a:r>
            <a:r>
              <a:rPr lang="pt-BR" dirty="0" err="1"/>
              <a:t>Hybrid-ViT</a:t>
            </a:r>
            <a:r>
              <a:rPr lang="pt-BR" dirty="0"/>
              <a:t> treinados do zero devido à sua tendência indutiva inerente de localidade e invariância de tradução. Essas tendências não podem ser aprendidas pelo </a:t>
            </a:r>
            <a:r>
              <a:rPr lang="pt-BR" dirty="0" err="1"/>
              <a:t>ViT</a:t>
            </a:r>
            <a:r>
              <a:rPr lang="pt-BR" dirty="0"/>
              <a:t> em conjuntos de dados pequenos.</a:t>
            </a:r>
          </a:p>
          <a:p>
            <a:r>
              <a:rPr lang="pt-BR" dirty="0"/>
              <a:t>O </a:t>
            </a:r>
            <a:r>
              <a:rPr lang="pt-BR" dirty="0" err="1"/>
              <a:t>ViT</a:t>
            </a:r>
            <a:r>
              <a:rPr lang="pt-BR" dirty="0"/>
              <a:t> </a:t>
            </a:r>
            <a:r>
              <a:rPr lang="pt-BR" dirty="0" err="1"/>
              <a:t>pré</a:t>
            </a:r>
            <a:r>
              <a:rPr lang="pt-BR" dirty="0"/>
              <a:t>-treinado tem um desempenho muito melhor do que os outros métodos porque foi treinado em conjuntos de dados enormes e, portanto, aprendeu representações melhores até mesmo do que a </a:t>
            </a:r>
            <a:r>
              <a:rPr lang="pt-BR" dirty="0" err="1"/>
              <a:t>ResNet</a:t>
            </a:r>
            <a:r>
              <a:rPr lang="pt-BR" dirty="0"/>
              <a:t>, já que pode acessar muito mais informações desde o início, ao contrário da CNN.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2299612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Capacidade de capturar informações contextuais </a:t>
            </a:r>
          </a:p>
          <a:p>
            <a:pPr marL="457200" lvl="1" indent="0">
              <a:buNone/>
            </a:pPr>
            <a:r>
              <a:rPr lang="pt-BR" dirty="0"/>
              <a:t>Os </a:t>
            </a:r>
            <a:r>
              <a:rPr lang="pt-BR" dirty="0" err="1"/>
              <a:t>ViTs</a:t>
            </a:r>
            <a:r>
              <a:rPr lang="pt-BR" dirty="0"/>
              <a:t> são capazes de capturar informações contextuais em imagens, permitindo uma compreensão mais profunda das relações entre os objetos presentes na cena.</a:t>
            </a:r>
          </a:p>
          <a:p>
            <a:r>
              <a:rPr lang="pt-BR" dirty="0"/>
              <a:t>Escalabilidade</a:t>
            </a:r>
          </a:p>
          <a:p>
            <a:pPr marL="457200" lvl="1" indent="0">
              <a:buNone/>
            </a:pPr>
            <a:r>
              <a:rPr lang="pt-BR" dirty="0"/>
              <a:t>Os </a:t>
            </a:r>
            <a:r>
              <a:rPr lang="pt-BR" dirty="0" err="1"/>
              <a:t>ViTs</a:t>
            </a:r>
            <a:r>
              <a:rPr lang="pt-BR" dirty="0"/>
              <a:t> são altamente escaláveis e podem ser treinados em conjuntos de dados muito grandes, o que os torna adequados para aplicações de visão computacional em larga escala.</a:t>
            </a:r>
          </a:p>
          <a:p>
            <a:r>
              <a:rPr lang="pt-BR" dirty="0"/>
              <a:t>Desempenho</a:t>
            </a:r>
          </a:p>
          <a:p>
            <a:pPr marL="457200" lvl="1" indent="0">
              <a:buNone/>
            </a:pPr>
            <a:r>
              <a:rPr lang="pt-BR" dirty="0"/>
              <a:t>Os </a:t>
            </a:r>
            <a:r>
              <a:rPr lang="pt-BR" dirty="0" err="1"/>
              <a:t>ViTs</a:t>
            </a:r>
            <a:r>
              <a:rPr lang="pt-BR" dirty="0"/>
              <a:t> têm obtido desempenho de ponta em várias tarefas de visão computacional, incluindo classificação de imagens, detecção de objetos, segmentação semântica e geração de imagens.</a:t>
            </a:r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Alto custo computacional </a:t>
            </a:r>
          </a:p>
          <a:p>
            <a:pPr marL="457200" lvl="1" indent="0">
              <a:buNone/>
            </a:pPr>
            <a:r>
              <a:rPr lang="pt-BR" dirty="0"/>
              <a:t>O treinamento de </a:t>
            </a:r>
            <a:r>
              <a:rPr lang="pt-BR" dirty="0" err="1"/>
              <a:t>ViTs</a:t>
            </a:r>
            <a:r>
              <a:rPr lang="pt-BR" dirty="0"/>
              <a:t> pode ser computacionalmente caro, especialmente quando se trata de conjuntos de dados grandes.</a:t>
            </a:r>
          </a:p>
          <a:p>
            <a:r>
              <a:rPr lang="pt-BR" dirty="0"/>
              <a:t>Dificuldade em capturar informações de baixo nível</a:t>
            </a:r>
          </a:p>
          <a:p>
            <a:pPr marL="457200" lvl="1" indent="0">
              <a:buNone/>
            </a:pPr>
            <a:r>
              <a:rPr lang="pt-BR" dirty="0"/>
              <a:t>Os </a:t>
            </a:r>
            <a:r>
              <a:rPr lang="pt-BR" dirty="0" err="1"/>
              <a:t>ViTs</a:t>
            </a:r>
            <a:r>
              <a:rPr lang="pt-BR" dirty="0"/>
              <a:t> podem ter dificuldades em capturar informações de baixo nível, como texturas e detalhes finos, que são importantes em algumas tarefas de visão computacional.</a:t>
            </a:r>
          </a:p>
          <a:p>
            <a:r>
              <a:rPr lang="pt-BR" dirty="0"/>
              <a:t>Necessidade de pré-treinamento em grandes conjuntos de dados </a:t>
            </a:r>
          </a:p>
          <a:p>
            <a:pPr marL="457200" lvl="1" indent="0">
              <a:buNone/>
            </a:pPr>
            <a:r>
              <a:rPr lang="pt-BR" dirty="0"/>
              <a:t>O desempenho ótimo dos </a:t>
            </a:r>
            <a:r>
              <a:rPr lang="pt-BR" dirty="0" err="1"/>
              <a:t>ViTs</a:t>
            </a:r>
            <a:r>
              <a:rPr lang="pt-BR" dirty="0"/>
              <a:t> geralmente requer pré-treinamento em grandes conjuntos de dados. Os melhores modelos são </a:t>
            </a:r>
            <a:r>
              <a:rPr lang="pt-BR" dirty="0" err="1"/>
              <a:t>pré</a:t>
            </a:r>
            <a:r>
              <a:rPr lang="pt-BR" dirty="0"/>
              <a:t>-treinados no conjunto de dados JFT-300M.</a:t>
            </a:r>
          </a:p>
        </p:txBody>
      </p:sp>
    </p:spTree>
    <p:extLst>
      <p:ext uri="{BB962C8B-B14F-4D97-AF65-F5344CB8AC3E}">
        <p14:creationId xmlns:p14="http://schemas.microsoft.com/office/powerpoint/2010/main" val="3407890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8277135" cy="4351338"/>
          </a:xfrm>
        </p:spPr>
        <p:txBody>
          <a:bodyPr>
            <a:noAutofit/>
          </a:bodyPr>
          <a:lstStyle/>
          <a:p>
            <a:r>
              <a:rPr lang="pt-BR" sz="2000" dirty="0"/>
              <a:t>Classificação de imagens</a:t>
            </a:r>
          </a:p>
          <a:p>
            <a:pPr marL="0" indent="0">
              <a:buNone/>
            </a:pPr>
            <a:r>
              <a:rPr lang="pt-BR" sz="2000" dirty="0"/>
              <a:t>	O </a:t>
            </a:r>
            <a:r>
              <a:rPr lang="pt-BR" sz="2000" dirty="0" err="1"/>
              <a:t>ViT</a:t>
            </a:r>
            <a:r>
              <a:rPr lang="pt-BR" sz="2000" dirty="0"/>
              <a:t> tem se mostrado especialmente eficaz em tarefas que 	envolvem grandes conjuntos de dados e requerem uma 	compreensão detalhada das relações espaciais entre os objetos.</a:t>
            </a:r>
          </a:p>
          <a:p>
            <a:r>
              <a:rPr lang="pt-BR" sz="2000" dirty="0"/>
              <a:t>Detecção de objetos</a:t>
            </a:r>
          </a:p>
          <a:p>
            <a:pPr marL="0" indent="0">
              <a:buNone/>
            </a:pPr>
            <a:r>
              <a:rPr lang="pt-BR" sz="2000" dirty="0"/>
              <a:t>	O </a:t>
            </a:r>
            <a:r>
              <a:rPr lang="pt-BR" sz="2000" dirty="0" err="1"/>
              <a:t>ViT</a:t>
            </a:r>
            <a:r>
              <a:rPr lang="pt-BR" sz="2000" dirty="0"/>
              <a:t> pode ser usado para identificar e localizar objetos em uma 	imagem.</a:t>
            </a:r>
          </a:p>
          <a:p>
            <a:r>
              <a:rPr lang="pt-BR" sz="2000" dirty="0"/>
              <a:t>Segmentação semântica </a:t>
            </a:r>
          </a:p>
          <a:p>
            <a:pPr marL="0" indent="0">
              <a:buNone/>
            </a:pPr>
            <a:r>
              <a:rPr lang="pt-BR" sz="2000" dirty="0"/>
              <a:t>	O </a:t>
            </a:r>
            <a:r>
              <a:rPr lang="pt-BR" sz="2000" dirty="0" err="1"/>
              <a:t>ViT</a:t>
            </a:r>
            <a:r>
              <a:rPr lang="pt-BR" sz="2000" dirty="0"/>
              <a:t> pode ser usado para classificar cada pixel em uma imagem 	como pertencente a uma determinada classe, o que é útil para 	entender a estrutura de uma cena.</a:t>
            </a:r>
          </a:p>
          <a:p>
            <a:r>
              <a:rPr lang="pt-BR" sz="2000" dirty="0"/>
              <a:t>Geração de imagens </a:t>
            </a:r>
          </a:p>
          <a:p>
            <a:pPr marL="0" indent="0">
              <a:buNone/>
            </a:pPr>
            <a:r>
              <a:rPr lang="pt-BR" sz="2000" dirty="0"/>
              <a:t>	O </a:t>
            </a:r>
            <a:r>
              <a:rPr lang="pt-BR" sz="2000" dirty="0" err="1"/>
              <a:t>ViT</a:t>
            </a:r>
            <a:r>
              <a:rPr lang="pt-BR" sz="2000" dirty="0"/>
              <a:t> pode ser usado para gerar novas imagens com base em um 	conjunto de treinamento</a:t>
            </a:r>
          </a:p>
        </p:txBody>
      </p:sp>
      <p:pic>
        <p:nvPicPr>
          <p:cNvPr id="16386" name="Picture 2" descr="Guia Passo a Passo: Como Utilizar a API GPT-4 da OpenAI">
            <a:extLst>
              <a:ext uri="{FF2B5EF4-FFF2-40B4-BE49-F238E27FC236}">
                <a16:creationId xmlns:a16="http://schemas.microsoft.com/office/drawing/2014/main" id="{CB992A03-CB27-B0E1-6417-45821474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244" y="2092829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Apresentando o Gemini: nosso maior e mais hábil modelo de IA">
            <a:extLst>
              <a:ext uri="{FF2B5EF4-FFF2-40B4-BE49-F238E27FC236}">
                <a16:creationId xmlns:a16="http://schemas.microsoft.com/office/drawing/2014/main" id="{86007376-0988-CBC8-2073-C452945FB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"/>
          <a:stretch/>
        </p:blipFill>
        <p:spPr bwMode="auto">
          <a:xfrm>
            <a:off x="9115335" y="3960233"/>
            <a:ext cx="28575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</a:t>
            </a:r>
            <a:r>
              <a:rPr lang="pt-BR" dirty="0" err="1"/>
              <a:t>qué</a:t>
            </a:r>
            <a:r>
              <a:rPr lang="pt-BR" dirty="0"/>
              <a:t> é importante?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Transformer</a:t>
            </a:r>
            <a:r>
              <a:rPr lang="pt-BR" dirty="0"/>
              <a:t> é uma arquitetura de rede de alta capacidade</a:t>
            </a:r>
          </a:p>
          <a:p>
            <a:r>
              <a:rPr lang="pt-BR" dirty="0"/>
              <a:t>O </a:t>
            </a:r>
            <a:r>
              <a:rPr lang="pt-BR" dirty="0" err="1"/>
              <a:t>Transformer</a:t>
            </a:r>
            <a:r>
              <a:rPr lang="pt-BR" dirty="0"/>
              <a:t> funciona em tarefas de visão</a:t>
            </a:r>
          </a:p>
          <a:p>
            <a:r>
              <a:rPr lang="pt-BR" dirty="0"/>
              <a:t>O </a:t>
            </a:r>
            <a:r>
              <a:rPr lang="pt-BR" dirty="0" err="1"/>
              <a:t>Transformer</a:t>
            </a:r>
            <a:r>
              <a:rPr lang="pt-BR" dirty="0"/>
              <a:t> ou </a:t>
            </a:r>
            <a:r>
              <a:rPr lang="pt-BR" dirty="0" err="1"/>
              <a:t>auto-atenção</a:t>
            </a:r>
            <a:r>
              <a:rPr lang="pt-BR" dirty="0"/>
              <a:t> é uma arquitetura de uso geral</a:t>
            </a:r>
          </a:p>
          <a:p>
            <a:r>
              <a:rPr lang="pt-BR" dirty="0"/>
              <a:t>O </a:t>
            </a:r>
            <a:r>
              <a:rPr lang="pt-BR" dirty="0" err="1"/>
              <a:t>Transformer</a:t>
            </a:r>
            <a:r>
              <a:rPr lang="pt-BR" dirty="0"/>
              <a:t> é adequado para tarefas multimodais</a:t>
            </a:r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EBC8F7-03EF-338A-A90B-280A41AF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4F8524-93D0-B384-DA42-6942DD071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03" y="1659772"/>
            <a:ext cx="9147858" cy="48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69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0281C5-AA30-6C8E-CB44-8280EC0C1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s-BO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5BD90CF-601E-2C5E-18FD-AEC9B2067C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4606841"/>
              </p:ext>
            </p:extLst>
          </p:nvPr>
        </p:nvGraphicFramePr>
        <p:xfrm>
          <a:off x="658310" y="1466810"/>
          <a:ext cx="1087538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9207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32550-8C76-B013-2EC7-989D8C3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043237-7757-7557-B63E-D4EB5152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s-BO" dirty="0" err="1">
                <a:hlinkClick r:id="rId2"/>
              </a:rPr>
              <a:t>Image</a:t>
            </a:r>
            <a:r>
              <a:rPr lang="es-BO" dirty="0">
                <a:hlinkClick r:id="rId2"/>
              </a:rPr>
              <a:t> </a:t>
            </a:r>
            <a:r>
              <a:rPr lang="es-BO" dirty="0" err="1">
                <a:hlinkClick r:id="rId2"/>
              </a:rPr>
              <a:t>classification</a:t>
            </a:r>
            <a:r>
              <a:rPr lang="es-BO" dirty="0">
                <a:hlinkClick r:id="rId2"/>
              </a:rPr>
              <a:t> </a:t>
            </a:r>
            <a:r>
              <a:rPr lang="es-BO" dirty="0" err="1">
                <a:hlinkClick r:id="rId2"/>
              </a:rPr>
              <a:t>with</a:t>
            </a:r>
            <a:r>
              <a:rPr lang="es-BO" dirty="0">
                <a:hlinkClick r:id="rId2"/>
              </a:rPr>
              <a:t> </a:t>
            </a:r>
            <a:r>
              <a:rPr lang="es-BO" dirty="0" err="1">
                <a:hlinkClick r:id="rId2"/>
              </a:rPr>
              <a:t>Vision</a:t>
            </a:r>
            <a:r>
              <a:rPr lang="es-BO" dirty="0">
                <a:hlinkClick r:id="rId2"/>
              </a:rPr>
              <a:t> </a:t>
            </a:r>
            <a:r>
              <a:rPr lang="es-BO" dirty="0" err="1">
                <a:hlinkClick r:id="rId2"/>
              </a:rPr>
              <a:t>Transformer</a:t>
            </a:r>
            <a:r>
              <a:rPr lang="es-BO" dirty="0">
                <a:hlinkClick r:id="rId2"/>
              </a:rPr>
              <a:t> (keras.io)</a:t>
            </a:r>
            <a:endParaRPr lang="en-US" dirty="0"/>
          </a:p>
          <a:p>
            <a:r>
              <a:rPr lang="en-US" dirty="0"/>
              <a:t>“AN IMAGE IS WORTH 16X16 WORDS: TRANSFORMERS FOR IMAGE RECOGNITION AT SCALE.” Available: https://arxiv.org/pdf/2010.11929‌</a:t>
            </a:r>
            <a:endParaRPr lang="es-BO" dirty="0"/>
          </a:p>
          <a:p>
            <a:r>
              <a:rPr lang="es-BO" dirty="0" err="1"/>
              <a:t>Ashish</a:t>
            </a:r>
            <a:r>
              <a:rPr lang="es-BO" dirty="0"/>
              <a:t> </a:t>
            </a:r>
            <a:r>
              <a:rPr lang="es-BO" dirty="0" err="1"/>
              <a:t>Vaswani</a:t>
            </a:r>
            <a:r>
              <a:rPr lang="es-BO" dirty="0"/>
              <a:t>, Noam </a:t>
            </a:r>
            <a:r>
              <a:rPr lang="es-BO" dirty="0" err="1"/>
              <a:t>Shazeer</a:t>
            </a:r>
            <a:r>
              <a:rPr lang="es-BO" dirty="0"/>
              <a:t>, Niki </a:t>
            </a:r>
            <a:r>
              <a:rPr lang="es-BO" dirty="0" err="1"/>
              <a:t>Parmar</a:t>
            </a:r>
            <a:r>
              <a:rPr lang="es-BO" dirty="0"/>
              <a:t>, Jakob </a:t>
            </a:r>
            <a:r>
              <a:rPr lang="es-BO" dirty="0" err="1"/>
              <a:t>Uszkoreit</a:t>
            </a:r>
            <a:r>
              <a:rPr lang="es-BO" dirty="0"/>
              <a:t>, </a:t>
            </a:r>
            <a:r>
              <a:rPr lang="es-BO" dirty="0" err="1"/>
              <a:t>Llion</a:t>
            </a:r>
            <a:r>
              <a:rPr lang="es-BO" dirty="0"/>
              <a:t> Jones, </a:t>
            </a:r>
            <a:r>
              <a:rPr lang="es-BO" dirty="0" err="1"/>
              <a:t>Aidan</a:t>
            </a:r>
            <a:r>
              <a:rPr lang="es-BO" dirty="0"/>
              <a:t> N </a:t>
            </a:r>
            <a:r>
              <a:rPr lang="es-BO" dirty="0" err="1"/>
              <a:t>Gomez</a:t>
            </a:r>
            <a:r>
              <a:rPr lang="es-BO" dirty="0"/>
              <a:t>, </a:t>
            </a:r>
            <a:r>
              <a:rPr lang="es-BO" dirty="0" err="1"/>
              <a:t>Łukasz</a:t>
            </a:r>
            <a:r>
              <a:rPr lang="es-BO" dirty="0"/>
              <a:t> Kaiser, and Illia </a:t>
            </a:r>
            <a:r>
              <a:rPr lang="es-BO" dirty="0" err="1"/>
              <a:t>Polosukhin</a:t>
            </a:r>
            <a:r>
              <a:rPr lang="es-BO" dirty="0"/>
              <a:t>. </a:t>
            </a:r>
            <a:r>
              <a:rPr lang="es-BO" dirty="0" err="1"/>
              <a:t>Attention</a:t>
            </a:r>
            <a:r>
              <a:rPr lang="es-BO" dirty="0"/>
              <a:t> </a:t>
            </a:r>
            <a:r>
              <a:rPr lang="es-BO" dirty="0" err="1"/>
              <a:t>is</a:t>
            </a:r>
            <a:r>
              <a:rPr lang="es-BO" dirty="0"/>
              <a:t> </a:t>
            </a:r>
            <a:r>
              <a:rPr lang="es-BO" dirty="0" err="1"/>
              <a:t>all</a:t>
            </a:r>
            <a:r>
              <a:rPr lang="es-BO" dirty="0"/>
              <a:t> </a:t>
            </a:r>
            <a:r>
              <a:rPr lang="es-BO" dirty="0" err="1"/>
              <a:t>you</a:t>
            </a:r>
            <a:r>
              <a:rPr lang="es-BO" dirty="0"/>
              <a:t> </a:t>
            </a:r>
            <a:r>
              <a:rPr lang="es-BO" dirty="0" err="1"/>
              <a:t>need</a:t>
            </a:r>
            <a:r>
              <a:rPr lang="es-BO" dirty="0"/>
              <a:t>. In NIPS, 2017.</a:t>
            </a:r>
          </a:p>
          <a:p>
            <a:r>
              <a:rPr lang="es-BO" dirty="0" err="1"/>
              <a:t>Hengshuang</a:t>
            </a:r>
            <a:r>
              <a:rPr lang="es-BO" dirty="0"/>
              <a:t> Zhao, </a:t>
            </a:r>
            <a:r>
              <a:rPr lang="es-BO" dirty="0" err="1"/>
              <a:t>Jiaya</a:t>
            </a:r>
            <a:r>
              <a:rPr lang="es-BO" dirty="0"/>
              <a:t> Jia, and Vladlen </a:t>
            </a:r>
            <a:r>
              <a:rPr lang="es-BO" dirty="0" err="1"/>
              <a:t>Koltun</a:t>
            </a:r>
            <a:r>
              <a:rPr lang="es-BO" dirty="0"/>
              <a:t>. </a:t>
            </a:r>
            <a:r>
              <a:rPr lang="es-BO" dirty="0" err="1"/>
              <a:t>Exploring</a:t>
            </a:r>
            <a:r>
              <a:rPr lang="es-BO" dirty="0"/>
              <a:t> </a:t>
            </a:r>
            <a:r>
              <a:rPr lang="es-BO" dirty="0" err="1"/>
              <a:t>self-attention</a:t>
            </a:r>
            <a:r>
              <a:rPr lang="es-BO" dirty="0"/>
              <a:t> </a:t>
            </a:r>
            <a:r>
              <a:rPr lang="es-BO" dirty="0" err="1"/>
              <a:t>for</a:t>
            </a:r>
            <a:r>
              <a:rPr lang="es-BO" dirty="0"/>
              <a:t> </a:t>
            </a:r>
            <a:r>
              <a:rPr lang="es-BO" dirty="0" err="1"/>
              <a:t>image</a:t>
            </a:r>
            <a:r>
              <a:rPr lang="es-BO" dirty="0"/>
              <a:t> </a:t>
            </a:r>
            <a:r>
              <a:rPr lang="es-BO" dirty="0" err="1"/>
              <a:t>recognition</a:t>
            </a:r>
            <a:r>
              <a:rPr lang="es-BO" dirty="0"/>
              <a:t>. In CVPR, 2020.</a:t>
            </a:r>
            <a:endParaRPr lang="pt-BR" dirty="0"/>
          </a:p>
          <a:p>
            <a:r>
              <a:rPr lang="es-BO" dirty="0"/>
              <a:t>Alex </a:t>
            </a:r>
            <a:r>
              <a:rPr lang="es-BO" dirty="0" err="1"/>
              <a:t>Krizhevsky</a:t>
            </a:r>
            <a:r>
              <a:rPr lang="es-BO" dirty="0"/>
              <a:t>, Ilya </a:t>
            </a:r>
            <a:r>
              <a:rPr lang="es-BO" dirty="0" err="1"/>
              <a:t>Sutskever</a:t>
            </a:r>
            <a:r>
              <a:rPr lang="es-BO" dirty="0"/>
              <a:t>, and Geoffrey E. Hinton. </a:t>
            </a:r>
            <a:r>
              <a:rPr lang="es-BO" dirty="0" err="1"/>
              <a:t>Imagenet</a:t>
            </a:r>
            <a:r>
              <a:rPr lang="es-BO" dirty="0"/>
              <a:t> </a:t>
            </a:r>
            <a:r>
              <a:rPr lang="es-BO" dirty="0" err="1"/>
              <a:t>classification</a:t>
            </a:r>
            <a:r>
              <a:rPr lang="es-BO" dirty="0"/>
              <a:t> </a:t>
            </a:r>
            <a:r>
              <a:rPr lang="es-BO" dirty="0" err="1"/>
              <a:t>with</a:t>
            </a:r>
            <a:r>
              <a:rPr lang="es-BO" dirty="0"/>
              <a:t> </a:t>
            </a:r>
            <a:r>
              <a:rPr lang="es-BO" dirty="0" err="1"/>
              <a:t>deep</a:t>
            </a:r>
            <a:r>
              <a:rPr lang="es-BO" dirty="0"/>
              <a:t> </a:t>
            </a:r>
            <a:r>
              <a:rPr lang="es-BO" dirty="0" err="1"/>
              <a:t>convolutional</a:t>
            </a:r>
            <a:r>
              <a:rPr lang="es-BO" dirty="0"/>
              <a:t> neural </a:t>
            </a:r>
            <a:r>
              <a:rPr lang="es-BO" dirty="0" err="1"/>
              <a:t>networks</a:t>
            </a:r>
            <a:r>
              <a:rPr lang="es-BO" dirty="0"/>
              <a:t>. In NIPS, 2012.</a:t>
            </a:r>
          </a:p>
          <a:p>
            <a:r>
              <a:rPr lang="es-BO" dirty="0" err="1"/>
              <a:t>Alec</a:t>
            </a:r>
            <a:r>
              <a:rPr lang="es-BO" dirty="0"/>
              <a:t> Radford, Jeff Wu, </a:t>
            </a:r>
            <a:r>
              <a:rPr lang="es-BO" dirty="0" err="1"/>
              <a:t>Rewon</a:t>
            </a:r>
            <a:r>
              <a:rPr lang="es-BO" dirty="0"/>
              <a:t> Child, David Luan, </a:t>
            </a:r>
            <a:r>
              <a:rPr lang="es-BO" dirty="0" err="1"/>
              <a:t>Dario</a:t>
            </a:r>
            <a:r>
              <a:rPr lang="es-BO" dirty="0"/>
              <a:t> </a:t>
            </a:r>
            <a:r>
              <a:rPr lang="es-BO" dirty="0" err="1"/>
              <a:t>Amodei</a:t>
            </a:r>
            <a:r>
              <a:rPr lang="es-BO" dirty="0"/>
              <a:t>, and Ilya </a:t>
            </a:r>
            <a:r>
              <a:rPr lang="es-BO" dirty="0" err="1"/>
              <a:t>Sutskever</a:t>
            </a:r>
            <a:r>
              <a:rPr lang="es-BO" dirty="0"/>
              <a:t>. </a:t>
            </a:r>
            <a:r>
              <a:rPr lang="es-BO" dirty="0" err="1"/>
              <a:t>Language</a:t>
            </a:r>
            <a:r>
              <a:rPr lang="es-BO" dirty="0"/>
              <a:t> </a:t>
            </a:r>
            <a:r>
              <a:rPr lang="es-BO" dirty="0" err="1"/>
              <a:t>models</a:t>
            </a:r>
            <a:r>
              <a:rPr lang="es-BO" dirty="0"/>
              <a:t> are </a:t>
            </a:r>
            <a:r>
              <a:rPr lang="es-BO" dirty="0" err="1"/>
              <a:t>unsupervised</a:t>
            </a:r>
            <a:r>
              <a:rPr lang="es-BO" dirty="0"/>
              <a:t> multitask </a:t>
            </a:r>
            <a:r>
              <a:rPr lang="es-BO" dirty="0" err="1"/>
              <a:t>learners</a:t>
            </a:r>
            <a:r>
              <a:rPr lang="es-BO" dirty="0"/>
              <a:t>. </a:t>
            </a:r>
            <a:r>
              <a:rPr lang="es-BO" dirty="0" err="1"/>
              <a:t>Technical</a:t>
            </a:r>
            <a:r>
              <a:rPr lang="es-BO" dirty="0"/>
              <a:t> </a:t>
            </a:r>
            <a:r>
              <a:rPr lang="es-BO" dirty="0" err="1"/>
              <a:t>Report</a:t>
            </a:r>
            <a:r>
              <a:rPr lang="es-BO" dirty="0"/>
              <a:t>, 2019.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7264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1F5995-D1BE-089D-5806-3460CF41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QUIZ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8BBC80D-E58A-30AB-8D63-99B97BEFD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https://forms.gle/yKc6AAS6bKZ3zb3U9</a:t>
            </a: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881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867331-B2CD-93B3-1C45-23C2EE39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/>
              <a:t>Attention</a:t>
            </a:r>
            <a:endParaRPr lang="es-BO" sz="4000"/>
          </a:p>
        </p:txBody>
      </p:sp>
      <p:pic>
        <p:nvPicPr>
          <p:cNvPr id="15362" name="Picture 2" descr="Casos de psitacosis en Entre Ríos por el tráfico ilegal de loros – ERA Verde">
            <a:extLst>
              <a:ext uri="{FF2B5EF4-FFF2-40B4-BE49-F238E27FC236}">
                <a16:creationId xmlns:a16="http://schemas.microsoft.com/office/drawing/2014/main" id="{248EDE49-7FE4-2E1D-55D0-953369E83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6715" y="2405149"/>
            <a:ext cx="4072473" cy="38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01E9EC2-7AD8-AD8A-94D9-47D8EDC3129C}"/>
              </a:ext>
            </a:extLst>
          </p:cNvPr>
          <p:cNvSpPr/>
          <p:nvPr/>
        </p:nvSpPr>
        <p:spPr>
          <a:xfrm>
            <a:off x="7021286" y="2563586"/>
            <a:ext cx="506185" cy="50618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A1AB022-FE34-174B-5251-EBBFAE143CBD}"/>
              </a:ext>
            </a:extLst>
          </p:cNvPr>
          <p:cNvSpPr/>
          <p:nvPr/>
        </p:nvSpPr>
        <p:spPr>
          <a:xfrm>
            <a:off x="7576739" y="2922815"/>
            <a:ext cx="506185" cy="50618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0AE4310-7E42-BADC-1F85-C267143A1BDA}"/>
              </a:ext>
            </a:extLst>
          </p:cNvPr>
          <p:cNvSpPr/>
          <p:nvPr/>
        </p:nvSpPr>
        <p:spPr>
          <a:xfrm>
            <a:off x="4511804" y="3848660"/>
            <a:ext cx="506185" cy="50618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8E45943-16D1-672D-54D2-E8FD43B47024}"/>
              </a:ext>
            </a:extLst>
          </p:cNvPr>
          <p:cNvCxnSpPr>
            <a:cxnSpLocks/>
          </p:cNvCxnSpPr>
          <p:nvPr/>
        </p:nvCxnSpPr>
        <p:spPr>
          <a:xfrm>
            <a:off x="2676698" y="2816678"/>
            <a:ext cx="43445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1D910E9-9FFB-F8BA-B5E5-B58AAD2CD68D}"/>
              </a:ext>
            </a:extLst>
          </p:cNvPr>
          <p:cNvCxnSpPr>
            <a:cxnSpLocks/>
          </p:cNvCxnSpPr>
          <p:nvPr/>
        </p:nvCxnSpPr>
        <p:spPr>
          <a:xfrm>
            <a:off x="2734887" y="2816678"/>
            <a:ext cx="1776917" cy="10319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9534116-C10F-937E-391B-0BD94387BCE4}"/>
              </a:ext>
            </a:extLst>
          </p:cNvPr>
          <p:cNvCxnSpPr/>
          <p:nvPr/>
        </p:nvCxnSpPr>
        <p:spPr>
          <a:xfrm flipH="1">
            <a:off x="7527471" y="2816678"/>
            <a:ext cx="18451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25BF3D4-AF37-3255-92E5-BF57F4FE391E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082924" y="2816678"/>
            <a:ext cx="1289676" cy="3592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5A216E3-7631-EA14-4D92-02B6F6C8709E}"/>
              </a:ext>
            </a:extLst>
          </p:cNvPr>
          <p:cNvSpPr txBox="1"/>
          <p:nvPr/>
        </p:nvSpPr>
        <p:spPr>
          <a:xfrm>
            <a:off x="1629890" y="2493513"/>
            <a:ext cx="147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 err="1"/>
              <a:t>Pouca</a:t>
            </a:r>
            <a:r>
              <a:rPr lang="es-BO" dirty="0"/>
              <a:t> </a:t>
            </a:r>
            <a:r>
              <a:rPr lang="es-BO" dirty="0" err="1"/>
              <a:t>atenção</a:t>
            </a:r>
            <a:endParaRPr lang="es-BO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E2857C2-663D-DAD4-FC27-E48E1D8AFA5A}"/>
              </a:ext>
            </a:extLst>
          </p:cNvPr>
          <p:cNvSpPr txBox="1"/>
          <p:nvPr/>
        </p:nvSpPr>
        <p:spPr>
          <a:xfrm>
            <a:off x="9372600" y="2493511"/>
            <a:ext cx="147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/>
              <a:t>Alta </a:t>
            </a:r>
            <a:r>
              <a:rPr lang="es-BO" dirty="0" err="1"/>
              <a:t>atenção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693432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15FC1-65C8-205E-DE4F-6E837A62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Dot Product</a:t>
            </a:r>
            <a:endParaRPr lang="es-B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8BEE08A-6F14-28C8-5CB0-D06B3827723A}"/>
              </a:ext>
            </a:extLst>
          </p:cNvPr>
          <p:cNvSpPr txBox="1"/>
          <p:nvPr/>
        </p:nvSpPr>
        <p:spPr>
          <a:xfrm>
            <a:off x="1349928" y="2961314"/>
            <a:ext cx="10604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A rápida </a:t>
            </a:r>
            <a:r>
              <a:rPr lang="pt-BR" sz="4000" dirty="0">
                <a:solidFill>
                  <a:srgbClr val="FF0000"/>
                </a:solidFill>
              </a:rPr>
              <a:t>raposa</a:t>
            </a:r>
            <a:r>
              <a:rPr lang="pt-BR" sz="4000" dirty="0"/>
              <a:t> </a:t>
            </a:r>
            <a:r>
              <a:rPr lang="pt-BR" sz="4000" dirty="0">
                <a:solidFill>
                  <a:srgbClr val="00B0F0"/>
                </a:solidFill>
              </a:rPr>
              <a:t>marrom</a:t>
            </a:r>
            <a:r>
              <a:rPr lang="pt-BR" sz="4000" dirty="0"/>
              <a:t> pula sobre o </a:t>
            </a:r>
            <a:r>
              <a:rPr lang="pt-BR" sz="4000" dirty="0">
                <a:solidFill>
                  <a:srgbClr val="0070C0"/>
                </a:solidFill>
              </a:rPr>
              <a:t>cachorro</a:t>
            </a:r>
            <a:endParaRPr lang="es-BO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741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15FC1-65C8-205E-DE4F-6E837A62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Dot Product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408AD6-963D-E3E0-0500-BF8C1B60F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76F7D8-121D-F843-9AC4-7EFD74399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3856"/>
            <a:ext cx="4702423" cy="19909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B514A29-2919-8F89-FB3E-CD53FCA7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532" y="1944796"/>
            <a:ext cx="4521432" cy="26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59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C830F4-88BA-C7A6-8CAF-B6A79F8C5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AF9D45-5A77-4F70-5537-B8106EB41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452438"/>
            <a:ext cx="11229975" cy="5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01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546542B-FD1E-B16F-7154-825836EF5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127" r="1" b="2416"/>
          <a:stretch/>
        </p:blipFill>
        <p:spPr>
          <a:xfrm>
            <a:off x="1424465" y="2135333"/>
            <a:ext cx="9514524" cy="382719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1B6ACCE-CDF9-79A7-046A-9927E08B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46" y="656220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Image to patches</a:t>
            </a:r>
            <a:endParaRPr lang="es-BO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5116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11709</TotalTime>
  <Words>1292</Words>
  <Application>Microsoft Office PowerPoint</Application>
  <PresentationFormat>Panorámica</PresentationFormat>
  <Paragraphs>146</Paragraphs>
  <Slides>45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Open Sans</vt:lpstr>
      <vt:lpstr>Tema do Office</vt:lpstr>
      <vt:lpstr>Office Theme</vt:lpstr>
      <vt:lpstr>TP558 - Tópicos avançados em Machine Learning: Vision Transformer</vt:lpstr>
      <vt:lpstr>Presentación de PowerPoint</vt:lpstr>
      <vt:lpstr>Presentación de PowerPoint</vt:lpstr>
      <vt:lpstr>Por qué é importante?</vt:lpstr>
      <vt:lpstr>Attention</vt:lpstr>
      <vt:lpstr>Attention is Dot Product</vt:lpstr>
      <vt:lpstr>Attention is Dot Product</vt:lpstr>
      <vt:lpstr>Presentación de PowerPoint</vt:lpstr>
      <vt:lpstr>Image to patches</vt:lpstr>
      <vt:lpstr>Patch Embeddings</vt:lpstr>
      <vt:lpstr>Patch Embeddings</vt:lpstr>
      <vt:lpstr>Patch Embeddings</vt:lpstr>
      <vt:lpstr>Linear Projection – Patches to Features</vt:lpstr>
      <vt:lpstr>Linear Projection – Patches to Features</vt:lpstr>
      <vt:lpstr>Linear Projection – Patches to Features</vt:lpstr>
      <vt:lpstr>TRANSFORMER ENCODER</vt:lpstr>
      <vt:lpstr>[CLS] TOKEN</vt:lpstr>
      <vt:lpstr>[CLS] TOKEN</vt:lpstr>
      <vt:lpstr>Positional Embedding</vt:lpstr>
      <vt:lpstr>POSITION EMBEDDING</vt:lpstr>
      <vt:lpstr>Presentación de PowerPoint</vt:lpstr>
      <vt:lpstr>Presentación de PowerPoint</vt:lpstr>
      <vt:lpstr>Encoder Module</vt:lpstr>
      <vt:lpstr>Encoder Module</vt:lpstr>
      <vt:lpstr>Encoder Module</vt:lpstr>
      <vt:lpstr>Attention</vt:lpstr>
      <vt:lpstr>Encoder</vt:lpstr>
      <vt:lpstr>Transformer Encoder é composto por L Encoder modules empilhados juntos</vt:lpstr>
      <vt:lpstr>Presentación de PowerPoint</vt:lpstr>
      <vt:lpstr>ViT</vt:lpstr>
      <vt:lpstr>Treinamento</vt:lpstr>
      <vt:lpstr> TRAINING</vt:lpstr>
      <vt:lpstr>ViT Versions</vt:lpstr>
      <vt:lpstr>Presentación de PowerPoint</vt:lpstr>
      <vt:lpstr>Resultados</vt:lpstr>
      <vt:lpstr>Resultados</vt:lpstr>
      <vt:lpstr>Vantagens </vt:lpstr>
      <vt:lpstr>Desvantagens</vt:lpstr>
      <vt:lpstr>Exemplos de aplicação</vt:lpstr>
      <vt:lpstr>Comparação</vt:lpstr>
      <vt:lpstr>Performance</vt:lpstr>
      <vt:lpstr>Presentación de PowerPoint</vt:lpstr>
      <vt:lpstr>Referências</vt:lpstr>
      <vt:lpstr>QUIZ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Eylen Jhuliana Mercado Ontiveros</cp:lastModifiedBy>
  <cp:revision>1728</cp:revision>
  <dcterms:created xsi:type="dcterms:W3CDTF">2020-01-20T13:50:05Z</dcterms:created>
  <dcterms:modified xsi:type="dcterms:W3CDTF">2024-05-17T01:01:10Z</dcterms:modified>
</cp:coreProperties>
</file>